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handoutMasterIdLst>
    <p:handoutMasterId r:id="rId109"/>
  </p:handoutMasterIdLst>
  <p:sldIdLst>
    <p:sldId id="256" r:id="rId2"/>
    <p:sldId id="257" r:id="rId3"/>
    <p:sldId id="258" r:id="rId4"/>
    <p:sldId id="259" r:id="rId5"/>
    <p:sldId id="260" r:id="rId6"/>
    <p:sldId id="263" r:id="rId7"/>
    <p:sldId id="264" r:id="rId8"/>
    <p:sldId id="357" r:id="rId9"/>
    <p:sldId id="358" r:id="rId10"/>
    <p:sldId id="359" r:id="rId11"/>
    <p:sldId id="261" r:id="rId12"/>
    <p:sldId id="262" r:id="rId13"/>
    <p:sldId id="265" r:id="rId14"/>
    <p:sldId id="368" r:id="rId15"/>
    <p:sldId id="267" r:id="rId16"/>
    <p:sldId id="355" r:id="rId17"/>
    <p:sldId id="356" r:id="rId18"/>
    <p:sldId id="269" r:id="rId19"/>
    <p:sldId id="369" r:id="rId20"/>
    <p:sldId id="271" r:id="rId21"/>
    <p:sldId id="370"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371" r:id="rId42"/>
    <p:sldId id="293" r:id="rId43"/>
    <p:sldId id="294" r:id="rId44"/>
    <p:sldId id="295" r:id="rId45"/>
    <p:sldId id="296" r:id="rId46"/>
    <p:sldId id="297" r:id="rId47"/>
    <p:sldId id="298" r:id="rId48"/>
    <p:sldId id="299" r:id="rId49"/>
    <p:sldId id="342" r:id="rId50"/>
    <p:sldId id="341" r:id="rId51"/>
    <p:sldId id="343" r:id="rId52"/>
    <p:sldId id="344" r:id="rId53"/>
    <p:sldId id="372" r:id="rId54"/>
    <p:sldId id="301" r:id="rId55"/>
    <p:sldId id="302" r:id="rId56"/>
    <p:sldId id="303" r:id="rId57"/>
    <p:sldId id="304" r:id="rId58"/>
    <p:sldId id="305" r:id="rId59"/>
    <p:sldId id="306" r:id="rId60"/>
    <p:sldId id="307" r:id="rId61"/>
    <p:sldId id="308" r:id="rId62"/>
    <p:sldId id="309" r:id="rId63"/>
    <p:sldId id="310" r:id="rId64"/>
    <p:sldId id="311" r:id="rId65"/>
    <p:sldId id="360" r:id="rId66"/>
    <p:sldId id="361" r:id="rId67"/>
    <p:sldId id="312" r:id="rId68"/>
    <p:sldId id="313" r:id="rId69"/>
    <p:sldId id="315" r:id="rId70"/>
    <p:sldId id="314" r:id="rId71"/>
    <p:sldId id="373" r:id="rId72"/>
    <p:sldId id="346" r:id="rId73"/>
    <p:sldId id="347" r:id="rId74"/>
    <p:sldId id="348" r:id="rId75"/>
    <p:sldId id="374" r:id="rId76"/>
    <p:sldId id="350" r:id="rId77"/>
    <p:sldId id="351" r:id="rId78"/>
    <p:sldId id="352" r:id="rId79"/>
    <p:sldId id="353" r:id="rId80"/>
    <p:sldId id="354"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16" r:id="rId94"/>
    <p:sldId id="317" r:id="rId95"/>
    <p:sldId id="318" r:id="rId96"/>
    <p:sldId id="319" r:id="rId97"/>
    <p:sldId id="320" r:id="rId98"/>
    <p:sldId id="321" r:id="rId99"/>
    <p:sldId id="334" r:id="rId100"/>
    <p:sldId id="335" r:id="rId101"/>
    <p:sldId id="336" r:id="rId102"/>
    <p:sldId id="337" r:id="rId103"/>
    <p:sldId id="338" r:id="rId104"/>
    <p:sldId id="339" r:id="rId105"/>
    <p:sldId id="366" r:id="rId106"/>
    <p:sldId id="367" r:id="rId10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3019"/>
    <a:srgbClr val="B50F2B"/>
    <a:srgbClr val="F36D82"/>
    <a:srgbClr val="F4F2F2"/>
    <a:srgbClr val="565808"/>
    <a:srgbClr val="7F3214"/>
    <a:srgbClr val="AE2222"/>
    <a:srgbClr val="DD5352"/>
    <a:srgbClr val="63360D"/>
    <a:srgbClr val="BC4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3842" autoAdjust="0"/>
  </p:normalViewPr>
  <p:slideViewPr>
    <p:cSldViewPr>
      <p:cViewPr varScale="1">
        <p:scale>
          <a:sx n="63" d="100"/>
          <a:sy n="63" d="100"/>
        </p:scale>
        <p:origin x="1496"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9368"/>
    </p:cViewPr>
  </p:sorterViewPr>
  <p:notesViewPr>
    <p:cSldViewPr>
      <p:cViewPr varScale="1">
        <p:scale>
          <a:sx n="50" d="100"/>
          <a:sy n="50"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2D27B9-60A3-4993-8EAC-A9A895773C02}"/>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83EDCA-0839-4A21-B1F5-93A8FCACBD4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1F8989A-ADF3-4424-9F76-8897EF0158AA}" type="datetimeFigureOut">
              <a:rPr lang="en-US" smtClean="0"/>
              <a:t>4/22/2020</a:t>
            </a:fld>
            <a:endParaRPr lang="en-US"/>
          </a:p>
        </p:txBody>
      </p:sp>
      <p:sp>
        <p:nvSpPr>
          <p:cNvPr id="4" name="Footer Placeholder 3">
            <a:extLst>
              <a:ext uri="{FF2B5EF4-FFF2-40B4-BE49-F238E27FC236}">
                <a16:creationId xmlns:a16="http://schemas.microsoft.com/office/drawing/2014/main" id="{AAED2713-BFDC-48F3-A9D6-FCAD5B37D25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2ABCA7-B3C9-4C76-A320-5D31AAEB034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565B7EF-1A07-4AD7-ACBA-C4BAEF251E7D}" type="slidenum">
              <a:rPr lang="en-US" smtClean="0"/>
              <a:t>‹#›</a:t>
            </a:fld>
            <a:endParaRPr lang="en-US"/>
          </a:p>
        </p:txBody>
      </p:sp>
    </p:spTree>
    <p:extLst>
      <p:ext uri="{BB962C8B-B14F-4D97-AF65-F5344CB8AC3E}">
        <p14:creationId xmlns:p14="http://schemas.microsoft.com/office/powerpoint/2010/main" val="1958852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EC16F9A-C25D-4554-9CA2-238B3767B05F}" type="datetimeFigureOut">
              <a:rPr lang="en-US" smtClean="0"/>
              <a:t>4/22/2020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AA3D6B3-96FB-49F6-8610-90465E011D9C}" type="slidenum">
              <a:rPr lang="en-US" smtClean="0"/>
              <a:t>‹#›</a:t>
            </a:fld>
            <a:endParaRPr lang="en-US"/>
          </a:p>
        </p:txBody>
      </p:sp>
    </p:spTree>
    <p:extLst>
      <p:ext uri="{BB962C8B-B14F-4D97-AF65-F5344CB8AC3E}">
        <p14:creationId xmlns:p14="http://schemas.microsoft.com/office/powerpoint/2010/main" val="28440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A3D6B3-96FB-49F6-8610-90465E011D9C}" type="slidenum">
              <a:rPr lang="en-US" smtClean="0"/>
              <a:t>1</a:t>
            </a:fld>
            <a:endParaRPr lang="en-US"/>
          </a:p>
        </p:txBody>
      </p:sp>
    </p:spTree>
    <p:extLst>
      <p:ext uri="{BB962C8B-B14F-4D97-AF65-F5344CB8AC3E}">
        <p14:creationId xmlns:p14="http://schemas.microsoft.com/office/powerpoint/2010/main" val="3844725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902ACF-03E7-4847-A3E8-DBAF3EF62BD7}" type="slidenum">
              <a:rPr lang="en-US" altLang="en-US" smtClean="0"/>
              <a:pPr fontAlgn="base">
                <a:spcBef>
                  <a:spcPct val="0"/>
                </a:spcBef>
                <a:spcAft>
                  <a:spcPct val="0"/>
                </a:spcAft>
              </a:pPr>
              <a:t>83</a:t>
            </a:fld>
            <a:endParaRPr lang="en-US" altLang="en-US"/>
          </a:p>
        </p:txBody>
      </p:sp>
    </p:spTree>
    <p:extLst>
      <p:ext uri="{BB962C8B-B14F-4D97-AF65-F5344CB8AC3E}">
        <p14:creationId xmlns:p14="http://schemas.microsoft.com/office/powerpoint/2010/main" val="68590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EB5669-6B1C-4AFA-9428-46E1CFEC5636}" type="slidenum">
              <a:rPr lang="en-US" altLang="en-US" smtClean="0"/>
              <a:pPr fontAlgn="base">
                <a:spcBef>
                  <a:spcPct val="0"/>
                </a:spcBef>
                <a:spcAft>
                  <a:spcPct val="0"/>
                </a:spcAft>
              </a:pPr>
              <a:t>84</a:t>
            </a:fld>
            <a:endParaRPr lang="en-US" altLang="en-US"/>
          </a:p>
        </p:txBody>
      </p:sp>
    </p:spTree>
    <p:extLst>
      <p:ext uri="{BB962C8B-B14F-4D97-AF65-F5344CB8AC3E}">
        <p14:creationId xmlns:p14="http://schemas.microsoft.com/office/powerpoint/2010/main" val="409580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DE7892-79A5-4018-B383-D1A6D3CCD3B3}" type="slidenum">
              <a:rPr lang="en-US" altLang="en-US" smtClean="0"/>
              <a:pPr fontAlgn="base">
                <a:spcBef>
                  <a:spcPct val="0"/>
                </a:spcBef>
                <a:spcAft>
                  <a:spcPct val="0"/>
                </a:spcAft>
              </a:pPr>
              <a:t>85</a:t>
            </a:fld>
            <a:endParaRPr lang="en-US" altLang="en-US"/>
          </a:p>
        </p:txBody>
      </p:sp>
    </p:spTree>
    <p:extLst>
      <p:ext uri="{BB962C8B-B14F-4D97-AF65-F5344CB8AC3E}">
        <p14:creationId xmlns:p14="http://schemas.microsoft.com/office/powerpoint/2010/main" val="319559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FC32FD-AB4E-4951-8591-C9187678733F}" type="slidenum">
              <a:rPr lang="en-US" altLang="en-US" smtClean="0"/>
              <a:pPr fontAlgn="base">
                <a:spcBef>
                  <a:spcPct val="0"/>
                </a:spcBef>
                <a:spcAft>
                  <a:spcPct val="0"/>
                </a:spcAft>
              </a:pPr>
              <a:t>86</a:t>
            </a:fld>
            <a:endParaRPr lang="en-US" altLang="en-US"/>
          </a:p>
        </p:txBody>
      </p:sp>
    </p:spTree>
    <p:extLst>
      <p:ext uri="{BB962C8B-B14F-4D97-AF65-F5344CB8AC3E}">
        <p14:creationId xmlns:p14="http://schemas.microsoft.com/office/powerpoint/2010/main" val="1970716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DB77A7-DF2E-465C-A317-E209B267959A}" type="slidenum">
              <a:rPr lang="en-US" altLang="en-US" smtClean="0"/>
              <a:pPr fontAlgn="base">
                <a:spcBef>
                  <a:spcPct val="0"/>
                </a:spcBef>
                <a:spcAft>
                  <a:spcPct val="0"/>
                </a:spcAft>
              </a:pPr>
              <a:t>87</a:t>
            </a:fld>
            <a:endParaRPr lang="en-US" altLang="en-US"/>
          </a:p>
        </p:txBody>
      </p:sp>
    </p:spTree>
    <p:extLst>
      <p:ext uri="{BB962C8B-B14F-4D97-AF65-F5344CB8AC3E}">
        <p14:creationId xmlns:p14="http://schemas.microsoft.com/office/powerpoint/2010/main" val="1047913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359929E-FF6B-43E3-BDB8-4E8652D279CE}" type="slidenum">
              <a:rPr lang="en-US" altLang="en-US" smtClean="0"/>
              <a:pPr fontAlgn="base">
                <a:spcBef>
                  <a:spcPct val="0"/>
                </a:spcBef>
                <a:spcAft>
                  <a:spcPct val="0"/>
                </a:spcAft>
              </a:pPr>
              <a:t>88</a:t>
            </a:fld>
            <a:endParaRPr lang="en-US" altLang="en-US"/>
          </a:p>
        </p:txBody>
      </p:sp>
    </p:spTree>
    <p:extLst>
      <p:ext uri="{BB962C8B-B14F-4D97-AF65-F5344CB8AC3E}">
        <p14:creationId xmlns:p14="http://schemas.microsoft.com/office/powerpoint/2010/main" val="2039699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A545D-AAA3-4281-92E4-510C9EB951E6}" type="slidenum">
              <a:rPr lang="en-US" altLang="en-US" smtClean="0"/>
              <a:pPr fontAlgn="base">
                <a:spcBef>
                  <a:spcPct val="0"/>
                </a:spcBef>
                <a:spcAft>
                  <a:spcPct val="0"/>
                </a:spcAft>
              </a:pPr>
              <a:t>90</a:t>
            </a:fld>
            <a:endParaRPr lang="en-US" altLang="en-US"/>
          </a:p>
        </p:txBody>
      </p:sp>
    </p:spTree>
    <p:extLst>
      <p:ext uri="{BB962C8B-B14F-4D97-AF65-F5344CB8AC3E}">
        <p14:creationId xmlns:p14="http://schemas.microsoft.com/office/powerpoint/2010/main" val="73440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EB1138-A84A-47FE-866E-8A061F65DC43}" type="slidenum">
              <a:rPr lang="en-US" altLang="en-US" smtClean="0"/>
              <a:pPr fontAlgn="base">
                <a:spcBef>
                  <a:spcPct val="0"/>
                </a:spcBef>
                <a:spcAft>
                  <a:spcPct val="0"/>
                </a:spcAft>
              </a:pPr>
              <a:t>91</a:t>
            </a:fld>
            <a:endParaRPr lang="en-US" altLang="en-US"/>
          </a:p>
        </p:txBody>
      </p:sp>
    </p:spTree>
    <p:extLst>
      <p:ext uri="{BB962C8B-B14F-4D97-AF65-F5344CB8AC3E}">
        <p14:creationId xmlns:p14="http://schemas.microsoft.com/office/powerpoint/2010/main" val="301506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pPr fontAlgn="base">
                <a:spcBef>
                  <a:spcPct val="0"/>
                </a:spcBef>
                <a:spcAft>
                  <a:spcPct val="0"/>
                </a:spcAft>
              </a:pPr>
              <a:t>92</a:t>
            </a:fld>
            <a:endParaRPr lang="en-US" altLang="en-US"/>
          </a:p>
        </p:txBody>
      </p:sp>
    </p:spTree>
    <p:extLst>
      <p:ext uri="{BB962C8B-B14F-4D97-AF65-F5344CB8AC3E}">
        <p14:creationId xmlns:p14="http://schemas.microsoft.com/office/powerpoint/2010/main" val="901486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DE718F-B6C9-4029-BC35-081CFF6374D7}" type="slidenum">
              <a:rPr lang="en-US" altLang="en-US" smtClean="0"/>
              <a:pPr fontAlgn="base">
                <a:spcBef>
                  <a:spcPct val="0"/>
                </a:spcBef>
                <a:spcAft>
                  <a:spcPct val="0"/>
                </a:spcAft>
              </a:pPr>
              <a:t>94</a:t>
            </a:fld>
            <a:endParaRPr lang="en-US" altLang="en-US"/>
          </a:p>
        </p:txBody>
      </p:sp>
    </p:spTree>
    <p:extLst>
      <p:ext uri="{BB962C8B-B14F-4D97-AF65-F5344CB8AC3E}">
        <p14:creationId xmlns:p14="http://schemas.microsoft.com/office/powerpoint/2010/main" val="266297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72</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A9D40C-44A7-4841-9AA5-08DE7B79F6D2}" type="slidenum">
              <a:rPr lang="en-US" altLang="en-US" smtClean="0"/>
              <a:pPr fontAlgn="base">
                <a:spcBef>
                  <a:spcPct val="0"/>
                </a:spcBef>
                <a:spcAft>
                  <a:spcPct val="0"/>
                </a:spcAft>
              </a:pPr>
              <a:t>95</a:t>
            </a:fld>
            <a:endParaRPr lang="en-US" altLang="en-US"/>
          </a:p>
        </p:txBody>
      </p:sp>
    </p:spTree>
    <p:extLst>
      <p:ext uri="{BB962C8B-B14F-4D97-AF65-F5344CB8AC3E}">
        <p14:creationId xmlns:p14="http://schemas.microsoft.com/office/powerpoint/2010/main" val="313314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DE718F-B6C9-4029-BC35-081CFF6374D7}" type="slidenum">
              <a:rPr lang="en-US" altLang="en-US" smtClean="0"/>
              <a:pPr fontAlgn="base">
                <a:spcBef>
                  <a:spcPct val="0"/>
                </a:spcBef>
                <a:spcAft>
                  <a:spcPct val="0"/>
                </a:spcAft>
              </a:pPr>
              <a:t>96</a:t>
            </a:fld>
            <a:endParaRPr lang="en-US" altLang="en-US"/>
          </a:p>
        </p:txBody>
      </p:sp>
    </p:spTree>
    <p:extLst>
      <p:ext uri="{BB962C8B-B14F-4D97-AF65-F5344CB8AC3E}">
        <p14:creationId xmlns:p14="http://schemas.microsoft.com/office/powerpoint/2010/main" val="2225194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918DB0-9CC9-489F-A381-89A78FE7F2BB}" type="slidenum">
              <a:rPr lang="en-US" altLang="en-US" smtClean="0"/>
              <a:pPr fontAlgn="base">
                <a:spcBef>
                  <a:spcPct val="0"/>
                </a:spcBef>
                <a:spcAft>
                  <a:spcPct val="0"/>
                </a:spcAft>
              </a:pPr>
              <a:t>97</a:t>
            </a:fld>
            <a:endParaRPr lang="en-US" altLang="en-US"/>
          </a:p>
        </p:txBody>
      </p:sp>
    </p:spTree>
    <p:extLst>
      <p:ext uri="{BB962C8B-B14F-4D97-AF65-F5344CB8AC3E}">
        <p14:creationId xmlns:p14="http://schemas.microsoft.com/office/powerpoint/2010/main" val="761294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918DB0-9CC9-489F-A381-89A78FE7F2BB}" type="slidenum">
              <a:rPr lang="en-US" altLang="en-US" smtClean="0"/>
              <a:pPr fontAlgn="base">
                <a:spcBef>
                  <a:spcPct val="0"/>
                </a:spcBef>
                <a:spcAft>
                  <a:spcPct val="0"/>
                </a:spcAft>
              </a:pPr>
              <a:t>98</a:t>
            </a:fld>
            <a:endParaRPr lang="en-US" altLang="en-US"/>
          </a:p>
        </p:txBody>
      </p:sp>
    </p:spTree>
    <p:extLst>
      <p:ext uri="{BB962C8B-B14F-4D97-AF65-F5344CB8AC3E}">
        <p14:creationId xmlns:p14="http://schemas.microsoft.com/office/powerpoint/2010/main" val="2297351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111E7C-A27A-475B-8BB8-FB925F47548F}" type="slidenum">
              <a:rPr lang="en-US" altLang="en-US" smtClean="0"/>
              <a:pPr fontAlgn="base">
                <a:spcBef>
                  <a:spcPct val="0"/>
                </a:spcBef>
                <a:spcAft>
                  <a:spcPct val="0"/>
                </a:spcAft>
              </a:pPr>
              <a:t>100</a:t>
            </a:fld>
            <a:endParaRPr lang="en-US" altLang="en-US"/>
          </a:p>
        </p:txBody>
      </p:sp>
    </p:spTree>
    <p:extLst>
      <p:ext uri="{BB962C8B-B14F-4D97-AF65-F5344CB8AC3E}">
        <p14:creationId xmlns:p14="http://schemas.microsoft.com/office/powerpoint/2010/main" val="2256789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2913F95-264A-4AC6-8E3B-3530523AB514}" type="slidenum">
              <a:rPr lang="en-US" altLang="en-US" smtClean="0"/>
              <a:pPr fontAlgn="base">
                <a:spcBef>
                  <a:spcPct val="0"/>
                </a:spcBef>
                <a:spcAft>
                  <a:spcPct val="0"/>
                </a:spcAft>
              </a:pPr>
              <a:t>101</a:t>
            </a:fld>
            <a:endParaRPr lang="en-US" altLang="en-US"/>
          </a:p>
        </p:txBody>
      </p:sp>
    </p:spTree>
    <p:extLst>
      <p:ext uri="{BB962C8B-B14F-4D97-AF65-F5344CB8AC3E}">
        <p14:creationId xmlns:p14="http://schemas.microsoft.com/office/powerpoint/2010/main" val="155378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B6D660-A1E8-45A0-8926-F08A09AD2072}" type="slidenum">
              <a:rPr lang="en-US" altLang="en-US" smtClean="0"/>
              <a:pPr fontAlgn="base">
                <a:spcBef>
                  <a:spcPct val="0"/>
                </a:spcBef>
                <a:spcAft>
                  <a:spcPct val="0"/>
                </a:spcAft>
              </a:pPr>
              <a:t>103</a:t>
            </a:fld>
            <a:endParaRPr lang="en-US" altLang="en-US"/>
          </a:p>
        </p:txBody>
      </p:sp>
    </p:spTree>
    <p:extLst>
      <p:ext uri="{BB962C8B-B14F-4D97-AF65-F5344CB8AC3E}">
        <p14:creationId xmlns:p14="http://schemas.microsoft.com/office/powerpoint/2010/main" val="3482219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B62F17-B8C7-4810-94F8-6CCB5BB928DC}" type="slidenum">
              <a:rPr lang="en-US" altLang="en-US" smtClean="0"/>
              <a:pPr fontAlgn="base">
                <a:spcBef>
                  <a:spcPct val="0"/>
                </a:spcBef>
                <a:spcAft>
                  <a:spcPct val="0"/>
                </a:spcAft>
              </a:pPr>
              <a:t>104</a:t>
            </a:fld>
            <a:endParaRPr lang="en-US" altLang="en-US"/>
          </a:p>
        </p:txBody>
      </p:sp>
    </p:spTree>
    <p:extLst>
      <p:ext uri="{BB962C8B-B14F-4D97-AF65-F5344CB8AC3E}">
        <p14:creationId xmlns:p14="http://schemas.microsoft.com/office/powerpoint/2010/main" val="2480019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73</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74</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76</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77</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78</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79</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523187-92E0-4169-80D2-704FC1931130}" type="slidenum">
              <a:rPr lang="en-US" altLang="en-US" smtClean="0">
                <a:solidFill>
                  <a:prstClr val="black"/>
                </a:solidFill>
              </a:rPr>
              <a:pPr fontAlgn="base">
                <a:spcBef>
                  <a:spcPct val="0"/>
                </a:spcBef>
                <a:spcAft>
                  <a:spcPct val="0"/>
                </a:spcAft>
              </a:pPr>
              <a:t>80</a:t>
            </a:fld>
            <a:endParaRPr lang="en-US" altLang="en-US">
              <a:solidFill>
                <a:prstClr val="black"/>
              </a:solidFill>
            </a:endParaRPr>
          </a:p>
        </p:txBody>
      </p:sp>
    </p:spTree>
    <p:extLst>
      <p:ext uri="{BB962C8B-B14F-4D97-AF65-F5344CB8AC3E}">
        <p14:creationId xmlns:p14="http://schemas.microsoft.com/office/powerpoint/2010/main" val="901486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094DAF-2544-4B86-BD48-C9803DB8F9BB}"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858000" y="152400"/>
            <a:ext cx="2133600" cy="365125"/>
          </a:xfrm>
        </p:spPr>
        <p:txBody>
          <a:bodyPr/>
          <a:lstStyle>
            <a:lvl1pPr>
              <a:defRPr sz="1400" b="1">
                <a:solidFill>
                  <a:schemeClr val="tx1">
                    <a:lumMod val="50000"/>
                    <a:lumOff val="50000"/>
                  </a:schemeClr>
                </a:solidFill>
              </a:defRPr>
            </a:lvl1pPr>
          </a:lstStyle>
          <a:p>
            <a:fld id="{5381D904-3104-4963-AE3F-69835CADBB4D}" type="slidenum">
              <a:rPr lang="en-US" smtClean="0"/>
              <a:pPr/>
              <a:t>‹#›</a:t>
            </a:fld>
            <a:endParaRPr lang="en-US" dirty="0"/>
          </a:p>
        </p:txBody>
      </p:sp>
    </p:spTree>
    <p:extLst>
      <p:ext uri="{BB962C8B-B14F-4D97-AF65-F5344CB8AC3E}">
        <p14:creationId xmlns:p14="http://schemas.microsoft.com/office/powerpoint/2010/main" val="298327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25E0-9FF3-43C1-85F5-B07672AC1DA3}"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2206561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11F57-2E03-46FF-AFE2-0E4141EAB666}"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317719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BB4C46-1399-4789-B9C2-339343026F1A}"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lumMod val="50000"/>
                    <a:lumOff val="50000"/>
                  </a:schemeClr>
                </a:solidFill>
              </a:defRPr>
            </a:lvl1pPr>
          </a:lstStyle>
          <a:p>
            <a:fld id="{5381D904-3104-4963-AE3F-69835CADBB4D}" type="slidenum">
              <a:rPr lang="en-US" smtClean="0"/>
              <a:pPr/>
              <a:t>‹#›</a:t>
            </a:fld>
            <a:endParaRPr lang="en-US" dirty="0"/>
          </a:p>
        </p:txBody>
      </p:sp>
    </p:spTree>
    <p:extLst>
      <p:ext uri="{BB962C8B-B14F-4D97-AF65-F5344CB8AC3E}">
        <p14:creationId xmlns:p14="http://schemas.microsoft.com/office/powerpoint/2010/main" val="6204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0B972D-D45B-46F1-8B1F-577871F8CAD9}"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94363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796F4A-EE99-4F3A-81BF-ECA8814C2EA9}"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891206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F0E9E4-951D-4D39-AA32-048A9E8DEB47}" type="datetime1">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114027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0A7C5A-C6CC-4DE1-9C6F-268104BE4602}" type="datetime1">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41664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55E86-3290-45DD-87C8-328616E64AC5}" type="datetime1">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129744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DCBEC-9AE1-42BD-817D-E07891B67F3D}"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406320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598AA-191D-455C-9D67-089D87C102EA}"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1D904-3104-4963-AE3F-69835CADBB4D}" type="slidenum">
              <a:rPr lang="en-US" smtClean="0"/>
              <a:t>‹#›</a:t>
            </a:fld>
            <a:endParaRPr lang="en-US"/>
          </a:p>
        </p:txBody>
      </p:sp>
    </p:spTree>
    <p:extLst>
      <p:ext uri="{BB962C8B-B14F-4D97-AF65-F5344CB8AC3E}">
        <p14:creationId xmlns:p14="http://schemas.microsoft.com/office/powerpoint/2010/main" val="51258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E1CBB-A675-47CE-AC03-7DDB03E54D1C}" type="datetime1">
              <a:rPr lang="en-US" smtClean="0"/>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8000" y="92076"/>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5381D904-3104-4963-AE3F-69835CADBB4D}" type="slidenum">
              <a:rPr lang="en-US" smtClean="0"/>
              <a:pPr/>
              <a:t>‹#›</a:t>
            </a:fld>
            <a:endParaRPr lang="en-US" dirty="0"/>
          </a:p>
        </p:txBody>
      </p:sp>
    </p:spTree>
    <p:extLst>
      <p:ext uri="{BB962C8B-B14F-4D97-AF65-F5344CB8AC3E}">
        <p14:creationId xmlns:p14="http://schemas.microsoft.com/office/powerpoint/2010/main" val="609943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9.png"/><Relationship Id="rId7" Type="http://schemas.openxmlformats.org/officeDocument/2006/relationships/image" Target="../media/image1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09.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5.png"/><Relationship Id="rId7" Type="http://schemas.openxmlformats.org/officeDocument/2006/relationships/image" Target="../media/image147.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2" name="TextBox 1"/>
          <p:cNvSpPr txBox="1">
            <a:spLocks noChangeArrowheads="1"/>
          </p:cNvSpPr>
          <p:nvPr/>
        </p:nvSpPr>
        <p:spPr bwMode="auto">
          <a:xfrm>
            <a:off x="2257425" y="2700338"/>
            <a:ext cx="499586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i="1">
                <a:solidFill>
                  <a:srgbClr val="6737A7"/>
                </a:solidFill>
                <a:latin typeface="Constantia" panose="02030602050306030303" pitchFamily="18" charset="0"/>
              </a:rPr>
              <a:t>The only pet food owned by independent pet stores</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D8517BCB-71EF-47F2-A365-6BCDB71F8B52}"/>
              </a:ext>
            </a:extLst>
          </p:cNvPr>
          <p:cNvSpPr>
            <a:spLocks noGrp="1"/>
          </p:cNvSpPr>
          <p:nvPr>
            <p:ph type="sldNum" sz="quarter" idx="12"/>
          </p:nvPr>
        </p:nvSpPr>
        <p:spPr/>
        <p:txBody>
          <a:bodyPr/>
          <a:lstStyle/>
          <a:p>
            <a:fld id="{5381D904-3104-4963-AE3F-69835CADBB4D}" type="slidenum">
              <a:rPr lang="en-US" b="1" smtClean="0"/>
              <a:t>1</a:t>
            </a:fld>
            <a:endParaRPr lang="en-US" b="1" dirty="0"/>
          </a:p>
        </p:txBody>
      </p:sp>
    </p:spTree>
    <p:extLst>
      <p:ext uri="{BB962C8B-B14F-4D97-AF65-F5344CB8AC3E}">
        <p14:creationId xmlns:p14="http://schemas.microsoft.com/office/powerpoint/2010/main" val="367271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295525" y="2192338"/>
            <a:ext cx="50292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7030A0"/>
                </a:solidFill>
                <a:latin typeface="Constantia" panose="02030602050306030303" pitchFamily="18" charset="0"/>
              </a:rPr>
              <a:t>When you recommend Country Naturals to a customer, she is guaranteed to remain your customer</a:t>
            </a:r>
          </a:p>
          <a:p>
            <a:pPr algn="ctr" eaLnBrk="1" hangingPunct="1">
              <a:spcBef>
                <a:spcPct val="0"/>
              </a:spcBef>
              <a:buFontTx/>
              <a:buNone/>
            </a:pPr>
            <a:endParaRPr lang="en-US" altLang="en-US" sz="2000" b="1" i="1" dirty="0">
              <a:solidFill>
                <a:srgbClr val="7030A0"/>
              </a:solidFill>
              <a:latin typeface="Constantia" panose="02030602050306030303" pitchFamily="18" charset="0"/>
            </a:endParaRPr>
          </a:p>
          <a:p>
            <a:pPr algn="ctr" eaLnBrk="1" hangingPunct="1">
              <a:spcBef>
                <a:spcPct val="0"/>
              </a:spcBef>
              <a:buFontTx/>
              <a:buNone/>
            </a:pPr>
            <a:r>
              <a:rPr lang="en-US" altLang="en-US" sz="2800" b="1" i="1" dirty="0">
                <a:solidFill>
                  <a:srgbClr val="7030A0"/>
                </a:solidFill>
                <a:latin typeface="Constantia" panose="02030602050306030303" pitchFamily="18" charset="0"/>
              </a:rPr>
              <a:t>Studies show customers are buying store brands more in every field and have confidence in them</a:t>
            </a:r>
          </a:p>
        </p:txBody>
      </p:sp>
      <p:pic>
        <p:nvPicPr>
          <p:cNvPr id="143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65379DF-DC80-4213-A464-FAF394D11988}"/>
              </a:ext>
            </a:extLst>
          </p:cNvPr>
          <p:cNvSpPr>
            <a:spLocks noGrp="1"/>
          </p:cNvSpPr>
          <p:nvPr>
            <p:ph type="sldNum" sz="quarter" idx="12"/>
          </p:nvPr>
        </p:nvSpPr>
        <p:spPr/>
        <p:txBody>
          <a:bodyPr/>
          <a:lstStyle/>
          <a:p>
            <a:fld id="{5381D904-3104-4963-AE3F-69835CADBB4D}" type="slidenum">
              <a:rPr lang="en-US" smtClean="0"/>
              <a:t>10</a:t>
            </a:fld>
            <a:endParaRPr lang="en-US"/>
          </a:p>
        </p:txBody>
      </p:sp>
    </p:spTree>
    <p:extLst>
      <p:ext uri="{BB962C8B-B14F-4D97-AF65-F5344CB8AC3E}">
        <p14:creationId xmlns:p14="http://schemas.microsoft.com/office/powerpoint/2010/main" val="3209898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Healthy</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Chicken &amp; Liver Dinner Ingredients</a:t>
            </a:r>
          </a:p>
        </p:txBody>
      </p:sp>
      <p:sp>
        <p:nvSpPr>
          <p:cNvPr id="10" name="Rectangle 9"/>
          <p:cNvSpPr>
            <a:spLocks noChangeArrowheads="1"/>
          </p:cNvSpPr>
          <p:nvPr/>
        </p:nvSpPr>
        <p:spPr bwMode="auto">
          <a:xfrm>
            <a:off x="2895600" y="2362200"/>
            <a:ext cx="60198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Chicken Liver, chicken broth, chicken, peas, carrots, </a:t>
            </a:r>
            <a:r>
              <a:rPr lang="en-US" altLang="en-US" sz="1900" dirty="0" err="1">
                <a:solidFill>
                  <a:srgbClr val="460D00"/>
                </a:solidFill>
                <a:latin typeface="Times New Roman" panose="02020603050405020304" pitchFamily="18" charset="0"/>
                <a:cs typeface="Times New Roman" panose="02020603050405020304" pitchFamily="18" charset="0"/>
              </a:rPr>
              <a:t>dicalcium</a:t>
            </a:r>
            <a:r>
              <a:rPr lang="en-US" altLang="en-US" sz="1900" dirty="0">
                <a:solidFill>
                  <a:srgbClr val="460D00"/>
                </a:solidFill>
                <a:latin typeface="Times New Roman" panose="02020603050405020304" pitchFamily="18" charset="0"/>
                <a:cs typeface="Times New Roman" panose="02020603050405020304" pitchFamily="18" charset="0"/>
              </a:rPr>
              <a:t> phosphate, cassia gum, flaxseed, potassium chloride, salt, guar gum, choline chloride, cranberries, blueberries, iron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zinc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vitamin E supplement, copper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manganese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riboflavin supplement, sodium selenite, calcium iodate, thiamine mononitrate, vitamin A supplement, vitamin B12 supplement, potassium iodide, biotin, vitamin D3 supplement.</a:t>
            </a:r>
          </a:p>
        </p:txBody>
      </p:sp>
      <p:sp>
        <p:nvSpPr>
          <p:cNvPr id="11" name="Rectangle 10"/>
          <p:cNvSpPr>
            <a:spLocks noChangeArrowheads="1"/>
          </p:cNvSpPr>
          <p:nvPr/>
        </p:nvSpPr>
        <p:spPr bwMode="auto">
          <a:xfrm>
            <a:off x="2895600" y="5181600"/>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Protein = 9.0%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Fiber = 0.75% max</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Moisture = 78% max</a:t>
            </a:r>
          </a:p>
        </p:txBody>
      </p:sp>
      <p:sp>
        <p:nvSpPr>
          <p:cNvPr id="13" name="Rectangle 12"/>
          <p:cNvSpPr>
            <a:spLocks noChangeArrowheads="1"/>
          </p:cNvSpPr>
          <p:nvPr/>
        </p:nvSpPr>
        <p:spPr bwMode="auto">
          <a:xfrm>
            <a:off x="5797550" y="5181600"/>
            <a:ext cx="32559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1200 kcal/kg (calculated, as fed) </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or 440 kcals/can.</a:t>
            </a:r>
          </a:p>
        </p:txBody>
      </p:sp>
      <p:sp>
        <p:nvSpPr>
          <p:cNvPr id="12" name="Rectangle 11"/>
          <p:cNvSpPr/>
          <p:nvPr/>
        </p:nvSpPr>
        <p:spPr>
          <a:xfrm>
            <a:off x="42545" y="5458093"/>
            <a:ext cx="2743200" cy="1154162"/>
          </a:xfrm>
          <a:prstGeom prst="rect">
            <a:avLst/>
          </a:prstGeom>
        </p:spPr>
        <p:txBody>
          <a:bodyPr wrap="square">
            <a:spAutoFit/>
          </a:bodyPr>
          <a:lstStyle/>
          <a:p>
            <a:pPr algn="ctr" eaLnBrk="1" fontAlgn="auto" hangingPunct="1">
              <a:spcBef>
                <a:spcPts val="0"/>
              </a:spcBef>
              <a:spcAft>
                <a:spcPts val="0"/>
              </a:spcAft>
              <a:defRPr/>
            </a:pPr>
            <a:r>
              <a:rPr lang="en-US" sz="2300" b="1" i="1" dirty="0">
                <a:solidFill>
                  <a:srgbClr val="02535E"/>
                </a:solidFill>
                <a:latin typeface="Cambria" panose="02040503050406030204" pitchFamily="18" charset="0"/>
              </a:rPr>
              <a:t>Grain Free, </a:t>
            </a:r>
          </a:p>
          <a:p>
            <a:pPr algn="ctr" eaLnBrk="1" fontAlgn="auto" hangingPunct="1">
              <a:spcBef>
                <a:spcPts val="0"/>
              </a:spcBef>
              <a:spcAft>
                <a:spcPts val="0"/>
              </a:spcAft>
              <a:defRPr/>
            </a:pPr>
            <a:r>
              <a:rPr lang="en-US" altLang="en-US" sz="2300" b="1" i="1" dirty="0">
                <a:solidFill>
                  <a:srgbClr val="02535E"/>
                </a:solidFill>
                <a:latin typeface="Cambria" panose="02040503050406030204" pitchFamily="18" charset="0"/>
              </a:rPr>
              <a:t>Carrageenan Free</a:t>
            </a:r>
            <a:endParaRPr lang="en-US" sz="2300" b="1" i="1" dirty="0">
              <a:solidFill>
                <a:srgbClr val="02535E"/>
              </a:solidFill>
              <a:latin typeface="Cambria" panose="02040503050406030204" pitchFamily="18" charset="0"/>
            </a:endParaRPr>
          </a:p>
          <a:p>
            <a:pPr algn="ctr" eaLnBrk="1" fontAlgn="auto" hangingPunct="1">
              <a:spcBef>
                <a:spcPts val="0"/>
              </a:spcBef>
              <a:spcAft>
                <a:spcPts val="0"/>
              </a:spcAft>
              <a:defRPr/>
            </a:pPr>
            <a:r>
              <a:rPr lang="en-US" altLang="en-US" sz="2300" b="1" i="1" dirty="0">
                <a:solidFill>
                  <a:srgbClr val="02535E"/>
                </a:solidFill>
                <a:latin typeface="Cambria" panose="02040503050406030204" pitchFamily="18" charset="0"/>
              </a:rPr>
              <a:t>Pâté m</a:t>
            </a:r>
            <a:r>
              <a:rPr lang="en-US" sz="2300" b="1" i="1" dirty="0">
                <a:solidFill>
                  <a:srgbClr val="02535E"/>
                </a:solidFill>
                <a:latin typeface="Cambria" panose="02040503050406030204" pitchFamily="18" charset="0"/>
              </a:rPr>
              <a:t>ade in </a:t>
            </a:r>
            <a:r>
              <a:rPr lang="en-US" sz="2300" b="1" i="1" dirty="0">
                <a:ln w="12700">
                  <a:solidFill>
                    <a:schemeClr val="tx1"/>
                  </a:solidFill>
                  <a:prstDash val="solid"/>
                </a:ln>
                <a:solidFill>
                  <a:srgbClr val="FF0000"/>
                </a:solidFill>
                <a:latin typeface="+mn-lt"/>
              </a:rPr>
              <a:t>U</a:t>
            </a:r>
            <a:r>
              <a:rPr lang="en-US" sz="2300" b="1" i="1" dirty="0">
                <a:ln w="12700">
                  <a:solidFill>
                    <a:schemeClr val="tx1"/>
                  </a:solidFill>
                  <a:prstDash val="solid"/>
                </a:ln>
                <a:solidFill>
                  <a:schemeClr val="bg1"/>
                </a:solidFill>
                <a:latin typeface="+mn-lt"/>
              </a:rPr>
              <a:t>S</a:t>
            </a:r>
            <a:r>
              <a:rPr lang="en-US" sz="2300" b="1" i="1" dirty="0">
                <a:ln w="12700">
                  <a:solidFill>
                    <a:schemeClr val="tx1"/>
                  </a:solidFill>
                  <a:prstDash val="solid"/>
                </a:ln>
                <a:solidFill>
                  <a:schemeClr val="tx2"/>
                </a:solidFill>
                <a:latin typeface="+mn-lt"/>
              </a:rPr>
              <a:t>A</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54" y="2265195"/>
            <a:ext cx="2064543" cy="3192898"/>
          </a:xfrm>
          <a:prstGeom prst="rect">
            <a:avLst/>
          </a:prstGeom>
        </p:spPr>
      </p:pic>
      <p:sp>
        <p:nvSpPr>
          <p:cNvPr id="3" name="Slide Number Placeholder 2">
            <a:extLst>
              <a:ext uri="{FF2B5EF4-FFF2-40B4-BE49-F238E27FC236}">
                <a16:creationId xmlns:a16="http://schemas.microsoft.com/office/drawing/2014/main" id="{B8F79D2D-E755-45C8-AF34-F05738DDB218}"/>
              </a:ext>
            </a:extLst>
          </p:cNvPr>
          <p:cNvSpPr>
            <a:spLocks noGrp="1"/>
          </p:cNvSpPr>
          <p:nvPr>
            <p:ph type="sldNum" sz="quarter" idx="12"/>
          </p:nvPr>
        </p:nvSpPr>
        <p:spPr/>
        <p:txBody>
          <a:bodyPr/>
          <a:lstStyle/>
          <a:p>
            <a:fld id="{5381D904-3104-4963-AE3F-69835CADBB4D}" type="slidenum">
              <a:rPr lang="en-US" smtClean="0"/>
              <a:t>100</a:t>
            </a:fld>
            <a:endParaRPr lang="en-US"/>
          </a:p>
        </p:txBody>
      </p:sp>
    </p:spTree>
    <p:extLst>
      <p:ext uri="{BB962C8B-B14F-4D97-AF65-F5344CB8AC3E}">
        <p14:creationId xmlns:p14="http://schemas.microsoft.com/office/powerpoint/2010/main" val="3727638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04800" y="2105025"/>
            <a:ext cx="609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Beef Liver, beef broth, beef, peas, flaxseed, </a:t>
            </a:r>
            <a:r>
              <a:rPr lang="en-US" altLang="en-US" sz="1900" dirty="0" err="1">
                <a:solidFill>
                  <a:srgbClr val="460D00"/>
                </a:solidFill>
                <a:latin typeface="Times New Roman" panose="02020603050405020304" pitchFamily="18" charset="0"/>
                <a:cs typeface="Times New Roman" panose="02020603050405020304" pitchFamily="18" charset="0"/>
              </a:rPr>
              <a:t>tricalcium</a:t>
            </a:r>
            <a:r>
              <a:rPr lang="en-US" altLang="en-US" sz="1900" dirty="0">
                <a:solidFill>
                  <a:srgbClr val="460D00"/>
                </a:solidFill>
                <a:latin typeface="Times New Roman" panose="02020603050405020304" pitchFamily="18" charset="0"/>
                <a:cs typeface="Times New Roman" panose="02020603050405020304" pitchFamily="18" charset="0"/>
              </a:rPr>
              <a:t> phosphate, carrots, calcium carbonate, cassia gum, salt, guar gum, choline chloride, </a:t>
            </a:r>
            <a:r>
              <a:rPr lang="en-US" altLang="en-US" sz="1900" dirty="0" err="1">
                <a:solidFill>
                  <a:srgbClr val="460D00"/>
                </a:solidFill>
                <a:latin typeface="Times New Roman" panose="02020603050405020304" pitchFamily="18" charset="0"/>
                <a:cs typeface="Times New Roman" panose="02020603050405020304" pitchFamily="18" charset="0"/>
              </a:rPr>
              <a:t>dicalcium</a:t>
            </a:r>
            <a:r>
              <a:rPr lang="en-US" altLang="en-US" sz="1900" dirty="0">
                <a:solidFill>
                  <a:srgbClr val="460D00"/>
                </a:solidFill>
                <a:latin typeface="Times New Roman" panose="02020603050405020304" pitchFamily="18" charset="0"/>
                <a:cs typeface="Times New Roman" panose="02020603050405020304" pitchFamily="18" charset="0"/>
              </a:rPr>
              <a:t> phosphate, potassium chloride, cranberries, blueberries, iron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zinc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vitamin E supplement, copper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manganese </a:t>
            </a:r>
            <a:r>
              <a:rPr lang="en-US" altLang="en-US" sz="1900" dirty="0" err="1">
                <a:solidFill>
                  <a:srgbClr val="460D00"/>
                </a:solidFill>
                <a:latin typeface="Times New Roman" panose="02020603050405020304" pitchFamily="18" charset="0"/>
                <a:cs typeface="Times New Roman" panose="02020603050405020304" pitchFamily="18" charset="0"/>
              </a:rPr>
              <a:t>proteinate</a:t>
            </a:r>
            <a:r>
              <a:rPr lang="en-US" altLang="en-US" sz="1900" dirty="0">
                <a:solidFill>
                  <a:srgbClr val="460D00"/>
                </a:solidFill>
                <a:latin typeface="Times New Roman" panose="02020603050405020304" pitchFamily="18" charset="0"/>
                <a:cs typeface="Times New Roman" panose="02020603050405020304" pitchFamily="18" charset="0"/>
              </a:rPr>
              <a:t>, riboflavin supplement, sodium selenite, calcium Iodate, thiamine mononitrate, vitamin A supplement, vitamin B12 supplement, potassium iodide, biotin, vitamin D3 supplement.</a:t>
            </a:r>
            <a:endParaRPr lang="fr-FR" altLang="en-US" sz="1900" dirty="0">
              <a:solidFill>
                <a:srgbClr val="460D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04800" y="5010150"/>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Protein: 9% min.</a:t>
            </a:r>
            <a:br>
              <a:rPr lang="en-US" altLang="en-US" sz="1700">
                <a:solidFill>
                  <a:srgbClr val="460D00"/>
                </a:solidFill>
                <a:latin typeface="Times New Roman" panose="02020603050405020304" pitchFamily="18" charset="0"/>
                <a:cs typeface="Times New Roman" panose="02020603050405020304" pitchFamily="18" charset="0"/>
              </a:rPr>
            </a:br>
            <a:r>
              <a:rPr lang="en-US" altLang="en-US" sz="1700">
                <a:solidFill>
                  <a:srgbClr val="460D00"/>
                </a:solidFill>
                <a:latin typeface="Times New Roman" panose="02020603050405020304" pitchFamily="18" charset="0"/>
                <a:cs typeface="Times New Roman" panose="02020603050405020304" pitchFamily="18" charset="0"/>
              </a:rPr>
              <a:t>Crude Fat: 4.5% min.</a:t>
            </a:r>
            <a:br>
              <a:rPr lang="en-US" altLang="en-US" sz="1700">
                <a:solidFill>
                  <a:srgbClr val="460D00"/>
                </a:solidFill>
                <a:latin typeface="Times New Roman" panose="02020603050405020304" pitchFamily="18" charset="0"/>
                <a:cs typeface="Times New Roman" panose="02020603050405020304" pitchFamily="18" charset="0"/>
              </a:rPr>
            </a:br>
            <a:r>
              <a:rPr lang="en-US" altLang="en-US" sz="1700">
                <a:solidFill>
                  <a:srgbClr val="460D00"/>
                </a:solidFill>
                <a:latin typeface="Times New Roman" panose="02020603050405020304" pitchFamily="18" charset="0"/>
                <a:cs typeface="Times New Roman" panose="02020603050405020304" pitchFamily="18" charset="0"/>
              </a:rPr>
              <a:t>Crude Fiber: 0.75% max.</a:t>
            </a:r>
            <a:br>
              <a:rPr lang="en-US" altLang="en-US" sz="1700">
                <a:solidFill>
                  <a:srgbClr val="460D00"/>
                </a:solidFill>
                <a:latin typeface="Times New Roman" panose="02020603050405020304" pitchFamily="18" charset="0"/>
                <a:cs typeface="Times New Roman" panose="02020603050405020304" pitchFamily="18" charset="0"/>
              </a:rPr>
            </a:br>
            <a:r>
              <a:rPr lang="en-US" altLang="en-US" sz="1700">
                <a:solidFill>
                  <a:srgbClr val="460D00"/>
                </a:solidFill>
                <a:latin typeface="Times New Roman" panose="02020603050405020304" pitchFamily="18" charset="0"/>
                <a:cs typeface="Times New Roman" panose="02020603050405020304" pitchFamily="18" charset="0"/>
              </a:rPr>
              <a:t>Moisture: 78% max.</a:t>
            </a:r>
          </a:p>
        </p:txBody>
      </p:sp>
      <p:sp>
        <p:nvSpPr>
          <p:cNvPr id="9" name="Rectangle 8"/>
          <p:cNvSpPr>
            <a:spLocks noChangeArrowheads="1"/>
          </p:cNvSpPr>
          <p:nvPr/>
        </p:nvSpPr>
        <p:spPr bwMode="auto">
          <a:xfrm>
            <a:off x="3014663" y="5010150"/>
            <a:ext cx="32559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1095 kcal/kg (calculated, as fed) </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or 400 kcals/can.</a:t>
            </a:r>
          </a:p>
        </p:txBody>
      </p:sp>
      <p:sp>
        <p:nvSpPr>
          <p:cNvPr id="11" name="Rectangle 10"/>
          <p:cNvSpPr/>
          <p:nvPr/>
        </p:nvSpPr>
        <p:spPr>
          <a:xfrm>
            <a:off x="6250138" y="5382910"/>
            <a:ext cx="2707344" cy="1200329"/>
          </a:xfrm>
          <a:prstGeom prst="rect">
            <a:avLst/>
          </a:prstGeom>
        </p:spPr>
        <p:txBody>
          <a:bodyPr wrap="none">
            <a:spAutoFit/>
          </a:bodyPr>
          <a:lstStyle/>
          <a:p>
            <a:pPr algn="ctr" eaLnBrk="1" fontAlgn="auto" hangingPunct="1">
              <a:spcBef>
                <a:spcPts val="0"/>
              </a:spcBef>
              <a:spcAft>
                <a:spcPts val="0"/>
              </a:spcAft>
              <a:defRPr/>
            </a:pPr>
            <a:r>
              <a:rPr lang="en-US" sz="2400" b="1" i="1" dirty="0">
                <a:solidFill>
                  <a:srgbClr val="02535E"/>
                </a:solidFill>
                <a:latin typeface="Cambria" panose="02040503050406030204" pitchFamily="18" charset="0"/>
              </a:rPr>
              <a:t>Grain Free, </a:t>
            </a:r>
          </a:p>
          <a:p>
            <a:pPr algn="ctr" eaLnBrk="1" fontAlgn="auto" hangingPunct="1">
              <a:spcBef>
                <a:spcPts val="0"/>
              </a:spcBef>
              <a:spcAft>
                <a:spcPts val="0"/>
              </a:spcAft>
              <a:defRPr/>
            </a:pPr>
            <a:r>
              <a:rPr lang="en-US" altLang="en-US" sz="2400" b="1" i="1" dirty="0">
                <a:solidFill>
                  <a:srgbClr val="02535E"/>
                </a:solidFill>
                <a:latin typeface="Cambria" panose="02040503050406030204" pitchFamily="18" charset="0"/>
              </a:rPr>
              <a:t>Carrageenan Free</a:t>
            </a:r>
            <a:endParaRPr lang="en-US" sz="2400" b="1" i="1" dirty="0">
              <a:solidFill>
                <a:srgbClr val="02535E"/>
              </a:solidFill>
              <a:latin typeface="Cambria" panose="02040503050406030204" pitchFamily="18" charset="0"/>
            </a:endParaRPr>
          </a:p>
          <a:p>
            <a:pPr algn="ctr" eaLnBrk="1" fontAlgn="auto" hangingPunct="1">
              <a:spcBef>
                <a:spcPts val="0"/>
              </a:spcBef>
              <a:spcAft>
                <a:spcPts val="0"/>
              </a:spcAft>
              <a:defRPr/>
            </a:pPr>
            <a:r>
              <a:rPr lang="en-US" altLang="en-US" sz="2400" b="1" i="1" dirty="0">
                <a:solidFill>
                  <a:srgbClr val="02535E"/>
                </a:solidFill>
                <a:latin typeface="Cambria" panose="02040503050406030204" pitchFamily="18" charset="0"/>
              </a:rPr>
              <a:t>Pâté m</a:t>
            </a:r>
            <a:r>
              <a:rPr lang="en-US" sz="2400" b="1" i="1" dirty="0">
                <a:solidFill>
                  <a:srgbClr val="02535E"/>
                </a:solidFill>
                <a:latin typeface="Cambria" panose="02040503050406030204" pitchFamily="18" charset="0"/>
              </a:rPr>
              <a:t>ade in </a:t>
            </a:r>
            <a:r>
              <a:rPr lang="en-US" sz="2400" b="1" i="1" dirty="0">
                <a:ln w="12700">
                  <a:solidFill>
                    <a:schemeClr val="tx1"/>
                  </a:solidFill>
                  <a:prstDash val="solid"/>
                </a:ln>
                <a:solidFill>
                  <a:srgbClr val="FF0000"/>
                </a:solidFill>
              </a:rPr>
              <a:t>U</a:t>
            </a:r>
            <a:r>
              <a:rPr lang="en-US" sz="2400" b="1" i="1" dirty="0">
                <a:ln w="12700">
                  <a:solidFill>
                    <a:schemeClr val="tx1"/>
                  </a:solidFill>
                  <a:prstDash val="solid"/>
                </a:ln>
                <a:solidFill>
                  <a:schemeClr val="bg1"/>
                </a:solidFill>
              </a:rPr>
              <a:t>S</a:t>
            </a:r>
            <a:r>
              <a:rPr lang="en-US" sz="2400" b="1" i="1" dirty="0">
                <a:ln w="12700">
                  <a:solidFill>
                    <a:schemeClr val="tx1"/>
                  </a:solidFill>
                  <a:prstDash val="solid"/>
                </a:ln>
                <a:solidFill>
                  <a:schemeClr val="tx2"/>
                </a:solidFill>
              </a:rPr>
              <a:t>A</a:t>
            </a:r>
          </a:p>
        </p:txBody>
      </p:sp>
      <p:sp>
        <p:nvSpPr>
          <p:cNvPr id="12" name="Rectangle 1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Healthy</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Chicken &amp; Liver Dinner Ingredients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568" y="2056115"/>
            <a:ext cx="2092325" cy="3235862"/>
          </a:xfrm>
          <a:prstGeom prst="rect">
            <a:avLst/>
          </a:prstGeom>
        </p:spPr>
      </p:pic>
      <p:sp>
        <p:nvSpPr>
          <p:cNvPr id="3" name="Slide Number Placeholder 2">
            <a:extLst>
              <a:ext uri="{FF2B5EF4-FFF2-40B4-BE49-F238E27FC236}">
                <a16:creationId xmlns:a16="http://schemas.microsoft.com/office/drawing/2014/main" id="{6E24A21A-E93A-4C77-8A29-68402A83E245}"/>
              </a:ext>
            </a:extLst>
          </p:cNvPr>
          <p:cNvSpPr>
            <a:spLocks noGrp="1"/>
          </p:cNvSpPr>
          <p:nvPr>
            <p:ph type="sldNum" sz="quarter" idx="12"/>
          </p:nvPr>
        </p:nvSpPr>
        <p:spPr/>
        <p:txBody>
          <a:bodyPr/>
          <a:lstStyle/>
          <a:p>
            <a:fld id="{5381D904-3104-4963-AE3F-69835CADBB4D}" type="slidenum">
              <a:rPr lang="en-US" smtClean="0"/>
              <a:t>101</a:t>
            </a:fld>
            <a:endParaRPr lang="en-US"/>
          </a:p>
        </p:txBody>
      </p:sp>
    </p:spTree>
    <p:extLst>
      <p:ext uri="{BB962C8B-B14F-4D97-AF65-F5344CB8AC3E}">
        <p14:creationId xmlns:p14="http://schemas.microsoft.com/office/powerpoint/2010/main" val="216047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065073"/>
            <a:ext cx="7457054" cy="523220"/>
          </a:xfrm>
          <a:prstGeom prst="rect">
            <a:avLst/>
          </a:prstGeom>
          <a:noFill/>
        </p:spPr>
        <p:txBody>
          <a:bodyPr>
            <a:spAutoFit/>
          </a:bodyPr>
          <a:lstStyle/>
          <a:p>
            <a:pPr algn="ctr" eaLnBrk="1" fontAlgn="auto" hangingPunct="1">
              <a:spcBef>
                <a:spcPts val="0"/>
              </a:spcBef>
              <a:spcAft>
                <a:spcPts val="0"/>
              </a:spcAft>
              <a:defRPr/>
            </a:pPr>
            <a:r>
              <a:rPr lang="en-US" sz="26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p>
        </p:txBody>
      </p:sp>
      <p:sp>
        <p:nvSpPr>
          <p:cNvPr id="13" name="Rectangle 12"/>
          <p:cNvSpPr>
            <a:spLocks noChangeArrowheads="1"/>
          </p:cNvSpPr>
          <p:nvPr/>
        </p:nvSpPr>
        <p:spPr bwMode="auto">
          <a:xfrm>
            <a:off x="1946275" y="4708525"/>
            <a:ext cx="5943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a:solidFill>
                  <a:srgbClr val="2F2303"/>
                </a:solidFill>
                <a:latin typeface="Cambria" panose="02040503050406030204" pitchFamily="18" charset="0"/>
              </a:rPr>
              <a:t>Fresh meat is the first ingredient!</a:t>
            </a:r>
          </a:p>
        </p:txBody>
      </p:sp>
      <p:sp>
        <p:nvSpPr>
          <p:cNvPr id="12" name="Rectangle 11"/>
          <p:cNvSpPr/>
          <p:nvPr/>
        </p:nvSpPr>
        <p:spPr>
          <a:xfrm>
            <a:off x="-223520" y="966041"/>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Healthy Entrées for Dogs:</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 Chicken Entrée and Beef Entrée</a:t>
            </a:r>
          </a:p>
        </p:txBody>
      </p:sp>
      <p:pic>
        <p:nvPicPr>
          <p:cNvPr id="96263"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603488" y="5758544"/>
            <a:ext cx="363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460D00"/>
                </a:solidFill>
                <a:latin typeface="Cambria" panose="02040503050406030204" pitchFamily="18" charset="0"/>
              </a:rPr>
              <a:t>For dogs and puppies, </a:t>
            </a:r>
          </a:p>
          <a:p>
            <a:pPr algn="ctr" eaLnBrk="1" hangingPunct="1">
              <a:spcBef>
                <a:spcPct val="0"/>
              </a:spcBef>
              <a:buFontTx/>
              <a:buNone/>
            </a:pPr>
            <a:r>
              <a:rPr lang="en-US" altLang="en-US" sz="2000" b="1" i="1" dirty="0">
                <a:solidFill>
                  <a:srgbClr val="460D00"/>
                </a:solidFill>
                <a:latin typeface="Cambria" panose="02040503050406030204" pitchFamily="18" charset="0"/>
              </a:rPr>
              <a:t>available in 13.2 </a:t>
            </a:r>
            <a:r>
              <a:rPr lang="en-US" altLang="en-US" sz="2000" b="1" i="1" dirty="0" err="1">
                <a:solidFill>
                  <a:srgbClr val="460D00"/>
                </a:solidFill>
                <a:latin typeface="Cambria" panose="02040503050406030204" pitchFamily="18" charset="0"/>
              </a:rPr>
              <a:t>oz</a:t>
            </a:r>
            <a:r>
              <a:rPr lang="en-US" altLang="en-US" sz="2000" b="1" i="1" dirty="0">
                <a:solidFill>
                  <a:srgbClr val="460D00"/>
                </a:solidFill>
                <a:latin typeface="Cambria" panose="02040503050406030204" pitchFamily="18" charset="0"/>
              </a:rPr>
              <a:t> (374 g) cans</a:t>
            </a:r>
          </a:p>
        </p:txBody>
      </p:sp>
      <p:sp>
        <p:nvSpPr>
          <p:cNvPr id="5" name="Rectangle 4"/>
          <p:cNvSpPr>
            <a:spLocks noChangeArrowheads="1"/>
          </p:cNvSpPr>
          <p:nvPr/>
        </p:nvSpPr>
        <p:spPr bwMode="auto">
          <a:xfrm>
            <a:off x="136525" y="2563813"/>
            <a:ext cx="685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ctr" eaLnBrk="1" hangingPunct="1">
              <a:spcBef>
                <a:spcPct val="0"/>
              </a:spcBef>
              <a:buFontTx/>
              <a:buNone/>
            </a:pPr>
            <a:r>
              <a:rPr lang="en-US" altLang="en-US" sz="2600" b="1" i="1">
                <a:solidFill>
                  <a:srgbClr val="6F1A11"/>
                </a:solidFill>
                <a:latin typeface="Cambria" panose="02040503050406030204" pitchFamily="18" charset="0"/>
              </a:rPr>
              <a:t>No artificial flavors, colors or preservatives</a:t>
            </a:r>
          </a:p>
        </p:txBody>
      </p:sp>
      <p:sp>
        <p:nvSpPr>
          <p:cNvPr id="6" name="Rectangle 5"/>
          <p:cNvSpPr>
            <a:spLocks noChangeArrowheads="1"/>
          </p:cNvSpPr>
          <p:nvPr/>
        </p:nvSpPr>
        <p:spPr bwMode="auto">
          <a:xfrm>
            <a:off x="1930400" y="5326063"/>
            <a:ext cx="7034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7F3214"/>
                </a:solidFill>
                <a:latin typeface="Cambria" panose="02040503050406030204" pitchFamily="18" charset="0"/>
              </a:rPr>
              <a:t>In a full-bodied pâté with rice, the texture all dogs love</a:t>
            </a:r>
          </a:p>
        </p:txBody>
      </p:sp>
      <p:sp>
        <p:nvSpPr>
          <p:cNvPr id="8" name="Rectangle 7"/>
          <p:cNvSpPr>
            <a:spLocks noChangeArrowheads="1"/>
          </p:cNvSpPr>
          <p:nvPr/>
        </p:nvSpPr>
        <p:spPr bwMode="auto">
          <a:xfrm>
            <a:off x="1946275" y="3738563"/>
            <a:ext cx="57848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ctr" eaLnBrk="1" hangingPunct="1">
              <a:spcBef>
                <a:spcPct val="0"/>
              </a:spcBef>
              <a:buFontTx/>
              <a:buNone/>
            </a:pPr>
            <a:r>
              <a:rPr lang="en-US" altLang="en-US" sz="2600" b="1" i="1">
                <a:solidFill>
                  <a:srgbClr val="6F1A11"/>
                </a:solidFill>
                <a:latin typeface="Cambria" panose="02040503050406030204" pitchFamily="18" charset="0"/>
              </a:rPr>
              <a:t>No ingredients from China or Southeast Asia</a:t>
            </a:r>
          </a:p>
        </p:txBody>
      </p:sp>
      <p:sp>
        <p:nvSpPr>
          <p:cNvPr id="9" name="Rectangle 8"/>
          <p:cNvSpPr>
            <a:spLocks noChangeArrowheads="1"/>
          </p:cNvSpPr>
          <p:nvPr/>
        </p:nvSpPr>
        <p:spPr bwMode="auto">
          <a:xfrm>
            <a:off x="1600200" y="3148013"/>
            <a:ext cx="5257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ctr" eaLnBrk="1" hangingPunct="1">
              <a:spcBef>
                <a:spcPct val="0"/>
              </a:spcBef>
              <a:buFontTx/>
              <a:buNone/>
            </a:pPr>
            <a:r>
              <a:rPr lang="en-US" altLang="en-US" sz="2600" b="1" i="1">
                <a:solidFill>
                  <a:srgbClr val="2F2303"/>
                </a:solidFill>
                <a:latin typeface="Cambria" panose="02040503050406030204" pitchFamily="18" charset="0"/>
              </a:rPr>
              <a:t>No wheat gluten, no corn or soy</a:t>
            </a:r>
          </a:p>
        </p:txBody>
      </p:sp>
      <p:sp>
        <p:nvSpPr>
          <p:cNvPr id="14" name="TextBox 13"/>
          <p:cNvSpPr txBox="1">
            <a:spLocks noChangeArrowheads="1"/>
          </p:cNvSpPr>
          <p:nvPr/>
        </p:nvSpPr>
        <p:spPr bwMode="auto">
          <a:xfrm>
            <a:off x="4760913" y="5900738"/>
            <a:ext cx="4348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02535E"/>
                </a:solidFill>
                <a:latin typeface="Cambria" panose="02040503050406030204" pitchFamily="18" charset="0"/>
              </a:rPr>
              <a:t>Low Phosphorus, Ash &amp;Calcium</a:t>
            </a:r>
            <a:endParaRPr lang="en-US" altLang="en-US" sz="2000" dirty="0">
              <a:solidFill>
                <a:srgbClr val="02535E"/>
              </a:solidFill>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44" y="3661360"/>
            <a:ext cx="1529570" cy="236554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648" y="2304845"/>
            <a:ext cx="1488054" cy="2301335"/>
          </a:xfrm>
          <a:prstGeom prst="rect">
            <a:avLst/>
          </a:prstGeom>
        </p:spPr>
      </p:pic>
      <p:sp>
        <p:nvSpPr>
          <p:cNvPr id="11" name="Slide Number Placeholder 10">
            <a:extLst>
              <a:ext uri="{FF2B5EF4-FFF2-40B4-BE49-F238E27FC236}">
                <a16:creationId xmlns:a16="http://schemas.microsoft.com/office/drawing/2014/main" id="{BB3517A4-40C4-45CE-8C0D-E6DD0DA53553}"/>
              </a:ext>
            </a:extLst>
          </p:cNvPr>
          <p:cNvSpPr>
            <a:spLocks noGrp="1"/>
          </p:cNvSpPr>
          <p:nvPr>
            <p:ph type="sldNum" sz="quarter" idx="12"/>
          </p:nvPr>
        </p:nvSpPr>
        <p:spPr/>
        <p:txBody>
          <a:bodyPr/>
          <a:lstStyle/>
          <a:p>
            <a:fld id="{5381D904-3104-4963-AE3F-69835CADBB4D}" type="slidenum">
              <a:rPr lang="en-US" smtClean="0"/>
              <a:t>102</a:t>
            </a:fld>
            <a:endParaRPr lang="en-US"/>
          </a:p>
        </p:txBody>
      </p:sp>
    </p:spTree>
    <p:extLst>
      <p:ext uri="{BB962C8B-B14F-4D97-AF65-F5344CB8AC3E}">
        <p14:creationId xmlns:p14="http://schemas.microsoft.com/office/powerpoint/2010/main" val="2281609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0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6" grpId="0"/>
      <p:bldP spid="8" grpId="0"/>
      <p:bldP spid="9" grpId="0"/>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Healthy Chicken Entrée Ingredients</a:t>
            </a:r>
          </a:p>
        </p:txBody>
      </p:sp>
      <p:sp>
        <p:nvSpPr>
          <p:cNvPr id="10" name="Rectangle 9"/>
          <p:cNvSpPr>
            <a:spLocks noChangeArrowheads="1"/>
          </p:cNvSpPr>
          <p:nvPr/>
        </p:nvSpPr>
        <p:spPr bwMode="auto">
          <a:xfrm>
            <a:off x="2517775" y="1825625"/>
            <a:ext cx="63214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Chicken, Chicken Broth, Chicken Liver, Ground Brown Rice, Ground Barley, Dried Egg Product, Ground Flaxseed, Oatmeal, Carrageenan, Guar Gum, </a:t>
            </a:r>
            <a:r>
              <a:rPr lang="en-US" altLang="en-US" sz="1700" dirty="0" err="1">
                <a:solidFill>
                  <a:srgbClr val="460D00"/>
                </a:solidFill>
                <a:latin typeface="Times New Roman" panose="02020603050405020304" pitchFamily="18" charset="0"/>
                <a:cs typeface="Times New Roman" panose="02020603050405020304" pitchFamily="18" charset="0"/>
              </a:rPr>
              <a:t>Dicalcium</a:t>
            </a:r>
            <a:r>
              <a:rPr lang="en-US" altLang="en-US" sz="1700" dirty="0">
                <a:solidFill>
                  <a:srgbClr val="460D00"/>
                </a:solidFill>
                <a:latin typeface="Times New Roman" panose="02020603050405020304" pitchFamily="18" charset="0"/>
                <a:cs typeface="Times New Roman" panose="02020603050405020304" pitchFamily="18" charset="0"/>
              </a:rPr>
              <a:t> Phosphate, Cassia Gum, Salt, Potassium Chloride, Alfalfa Meal, Olive Oil, Minerals (Zinc Amino Acid Chelate, Iron Amino Acid Chelate, Copper Amino Acid Chelate, Manganese Amino Acid Chelate, Sodium Selenite, Cobalt Amino Acid Chelate, Potassium Iodide), Choline Chloride, Vitamins (Vitamin E Supplement, Thiamine Mononitrate, Niacin Supplement, d-Calcium </a:t>
            </a:r>
            <a:r>
              <a:rPr lang="en-US" altLang="en-US" sz="1700" dirty="0" err="1">
                <a:solidFill>
                  <a:srgbClr val="460D00"/>
                </a:solidFill>
                <a:latin typeface="Times New Roman" panose="02020603050405020304" pitchFamily="18" charset="0"/>
                <a:cs typeface="Times New Roman" panose="02020603050405020304" pitchFamily="18" charset="0"/>
              </a:rPr>
              <a:t>Pantothenate</a:t>
            </a:r>
            <a:r>
              <a:rPr lang="en-US" altLang="en-US" sz="1700" dirty="0">
                <a:solidFill>
                  <a:srgbClr val="460D00"/>
                </a:solidFill>
                <a:latin typeface="Times New Roman" panose="02020603050405020304" pitchFamily="18" charset="0"/>
                <a:cs typeface="Times New Roman" panose="02020603050405020304" pitchFamily="18" charset="0"/>
              </a:rPr>
              <a:t>, Vitamin A Supplement, Riboflavin Supplement, Biotin, Vitamin B12 Supplement, Pyridoxine Hydrochloride, Vitamin D3 Supplement, Folic Acid), Salmon Oil (Preserved With Mixed Tocopherols).</a:t>
            </a:r>
          </a:p>
        </p:txBody>
      </p:sp>
      <p:sp>
        <p:nvSpPr>
          <p:cNvPr id="11" name="Rectangle 10"/>
          <p:cNvSpPr>
            <a:spLocks noChangeArrowheads="1"/>
          </p:cNvSpPr>
          <p:nvPr/>
        </p:nvSpPr>
        <p:spPr bwMode="auto">
          <a:xfrm>
            <a:off x="2835275" y="5056188"/>
            <a:ext cx="31861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Protein = 9.0%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Fat = 6.0%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Fiber = 1.5% max</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Moisture = 78% max</a:t>
            </a:r>
          </a:p>
        </p:txBody>
      </p:sp>
      <p:sp>
        <p:nvSpPr>
          <p:cNvPr id="13" name="Rectangle 12"/>
          <p:cNvSpPr>
            <a:spLocks noChangeArrowheads="1"/>
          </p:cNvSpPr>
          <p:nvPr/>
        </p:nvSpPr>
        <p:spPr bwMode="auto">
          <a:xfrm>
            <a:off x="5738813" y="5056188"/>
            <a:ext cx="32543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1156 kcal/kg (calculated)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432 kcals/can.</a:t>
            </a:r>
          </a:p>
        </p:txBody>
      </p:sp>
      <p:sp>
        <p:nvSpPr>
          <p:cNvPr id="12" name="Rectangle 11"/>
          <p:cNvSpPr/>
          <p:nvPr/>
        </p:nvSpPr>
        <p:spPr>
          <a:xfrm>
            <a:off x="170790" y="5189758"/>
            <a:ext cx="2620525" cy="1292662"/>
          </a:xfrm>
          <a:prstGeom prst="rect">
            <a:avLst/>
          </a:prstGeom>
        </p:spPr>
        <p:txBody>
          <a:bodyPr wrap="none">
            <a:spAutoFit/>
          </a:bodyPr>
          <a:lstStyle/>
          <a:p>
            <a:pPr algn="ctr" eaLnBrk="1" fontAlgn="auto" hangingPunct="1">
              <a:spcBef>
                <a:spcPts val="0"/>
              </a:spcBef>
              <a:spcAft>
                <a:spcPts val="0"/>
              </a:spcAft>
              <a:defRPr/>
            </a:pPr>
            <a:r>
              <a:rPr lang="en-US" sz="2500" b="1" i="1" dirty="0">
                <a:solidFill>
                  <a:srgbClr val="02535E"/>
                </a:solidFill>
                <a:latin typeface="Cambria" panose="02040503050406030204" pitchFamily="18" charset="0"/>
              </a:rPr>
              <a:t>Made in </a:t>
            </a:r>
            <a:r>
              <a:rPr lang="en-US" sz="2800" b="1" i="1" dirty="0">
                <a:ln w="12700">
                  <a:solidFill>
                    <a:schemeClr val="tx1"/>
                  </a:solidFill>
                  <a:prstDash val="solid"/>
                </a:ln>
                <a:solidFill>
                  <a:srgbClr val="FF0000"/>
                </a:solidFill>
                <a:latin typeface="+mn-lt"/>
              </a:rPr>
              <a:t>U</a:t>
            </a:r>
            <a:r>
              <a:rPr lang="en-US" sz="2800" b="1" i="1" dirty="0">
                <a:ln w="12700">
                  <a:solidFill>
                    <a:schemeClr val="tx1"/>
                  </a:solidFill>
                  <a:prstDash val="solid"/>
                </a:ln>
                <a:solidFill>
                  <a:schemeClr val="bg1"/>
                </a:solidFill>
                <a:latin typeface="+mn-lt"/>
              </a:rPr>
              <a:t>S</a:t>
            </a:r>
            <a:r>
              <a:rPr lang="en-US" sz="2800" b="1" i="1" dirty="0">
                <a:ln w="12700">
                  <a:solidFill>
                    <a:schemeClr val="tx1"/>
                  </a:solidFill>
                  <a:prstDash val="solid"/>
                </a:ln>
                <a:solidFill>
                  <a:schemeClr val="tx2"/>
                </a:solidFill>
                <a:latin typeface="+mn-lt"/>
              </a:rPr>
              <a:t>A</a:t>
            </a:r>
            <a:r>
              <a:rPr lang="en-US" sz="2500" b="1" i="1" dirty="0">
                <a:solidFill>
                  <a:srgbClr val="02535E"/>
                </a:solidFill>
                <a:latin typeface="Cambria" panose="02040503050406030204" pitchFamily="18" charset="0"/>
              </a:rPr>
              <a:t>,</a:t>
            </a:r>
          </a:p>
          <a:p>
            <a:pPr algn="ctr" eaLnBrk="1" fontAlgn="auto" hangingPunct="1">
              <a:spcBef>
                <a:spcPts val="0"/>
              </a:spcBef>
              <a:spcAft>
                <a:spcPts val="0"/>
              </a:spcAft>
              <a:defRPr/>
            </a:pPr>
            <a:r>
              <a:rPr lang="en-US" sz="2500" b="1" i="1" dirty="0">
                <a:solidFill>
                  <a:srgbClr val="02535E"/>
                </a:solidFill>
                <a:latin typeface="Cambria" panose="02040503050406030204" pitchFamily="18" charset="0"/>
              </a:rPr>
              <a:t>Low Phosphorus </a:t>
            </a:r>
          </a:p>
          <a:p>
            <a:pPr algn="ctr" eaLnBrk="1" fontAlgn="auto" hangingPunct="1">
              <a:spcBef>
                <a:spcPts val="0"/>
              </a:spcBef>
              <a:spcAft>
                <a:spcPts val="0"/>
              </a:spcAft>
              <a:defRPr/>
            </a:pPr>
            <a:r>
              <a:rPr lang="en-US" altLang="en-US" sz="2500" b="1" i="1" dirty="0">
                <a:solidFill>
                  <a:srgbClr val="02535E"/>
                </a:solidFill>
                <a:latin typeface="Cambria" panose="02040503050406030204" pitchFamily="18" charset="0"/>
              </a:rPr>
              <a:t>Pâté</a:t>
            </a:r>
            <a:endParaRPr lang="en-US" sz="2500" b="1" i="1" dirty="0">
              <a:ln w="12700">
                <a:solidFill>
                  <a:schemeClr val="tx1"/>
                </a:solidFill>
                <a:prstDash val="solid"/>
              </a:ln>
              <a:solidFill>
                <a:schemeClr val="tx2"/>
              </a:solidFill>
              <a:latin typeface="+mn-l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30" y="1875079"/>
            <a:ext cx="2025649" cy="3132746"/>
          </a:xfrm>
          <a:prstGeom prst="rect">
            <a:avLst/>
          </a:prstGeom>
        </p:spPr>
      </p:pic>
      <p:sp>
        <p:nvSpPr>
          <p:cNvPr id="3" name="Slide Number Placeholder 2">
            <a:extLst>
              <a:ext uri="{FF2B5EF4-FFF2-40B4-BE49-F238E27FC236}">
                <a16:creationId xmlns:a16="http://schemas.microsoft.com/office/drawing/2014/main" id="{6A0A6FDD-B817-415A-BE70-632D30A5DC6A}"/>
              </a:ext>
            </a:extLst>
          </p:cNvPr>
          <p:cNvSpPr>
            <a:spLocks noGrp="1"/>
          </p:cNvSpPr>
          <p:nvPr>
            <p:ph type="sldNum" sz="quarter" idx="12"/>
          </p:nvPr>
        </p:nvSpPr>
        <p:spPr/>
        <p:txBody>
          <a:bodyPr/>
          <a:lstStyle/>
          <a:p>
            <a:fld id="{5381D904-3104-4963-AE3F-69835CADBB4D}" type="slidenum">
              <a:rPr lang="en-US" smtClean="0"/>
              <a:t>103</a:t>
            </a:fld>
            <a:endParaRPr lang="en-US"/>
          </a:p>
        </p:txBody>
      </p:sp>
    </p:spTree>
    <p:extLst>
      <p:ext uri="{BB962C8B-B14F-4D97-AF65-F5344CB8AC3E}">
        <p14:creationId xmlns:p14="http://schemas.microsoft.com/office/powerpoint/2010/main" val="266787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Healthy Beef Entrée Ingredients</a:t>
            </a:r>
          </a:p>
        </p:txBody>
      </p:sp>
      <p:sp>
        <p:nvSpPr>
          <p:cNvPr id="10" name="Rectangle 9"/>
          <p:cNvSpPr>
            <a:spLocks noChangeArrowheads="1"/>
          </p:cNvSpPr>
          <p:nvPr/>
        </p:nvSpPr>
        <p:spPr bwMode="auto">
          <a:xfrm>
            <a:off x="330200" y="1812925"/>
            <a:ext cx="63214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Beef, Beef Broth, Chicken, Beef Liver, Ground Brown Rice, Ground Barley, Oatmeal, </a:t>
            </a:r>
            <a:r>
              <a:rPr lang="en-US" altLang="en-US" sz="1700" dirty="0" err="1">
                <a:solidFill>
                  <a:srgbClr val="460D00"/>
                </a:solidFill>
                <a:latin typeface="Times New Roman" panose="02020603050405020304" pitchFamily="18" charset="0"/>
                <a:cs typeface="Times New Roman" panose="02020603050405020304" pitchFamily="18" charset="0"/>
              </a:rPr>
              <a:t>Dicalcium</a:t>
            </a:r>
            <a:r>
              <a:rPr lang="en-US" altLang="en-US" sz="1700" dirty="0">
                <a:solidFill>
                  <a:srgbClr val="460D00"/>
                </a:solidFill>
                <a:latin typeface="Times New Roman" panose="02020603050405020304" pitchFamily="18" charset="0"/>
                <a:cs typeface="Times New Roman" panose="02020603050405020304" pitchFamily="18" charset="0"/>
              </a:rPr>
              <a:t> Phosphate, Carrageenan, Guar Gum, Cassia Gum, Potassium Chloride, Salt, Alfalfa Meal, Ground Flaxseed, Minerals (Zinc Amino Acid Chelate, Iron Amino Acid Chelate, Copper Amino Acid Chelate, Manganese Amino Acid Chelate, Sodium Selenite, Cobalt Amino Acid Chelate, Potassium Iodide), Calcium Carbonate, Olive Oil, Choline Chloride, Vitamins (Vitamin E Supplement, Thiamine Mononitrate, Niacin Supplement, d-Calcium </a:t>
            </a:r>
            <a:r>
              <a:rPr lang="en-US" altLang="en-US" sz="1700" dirty="0" err="1">
                <a:solidFill>
                  <a:srgbClr val="460D00"/>
                </a:solidFill>
                <a:latin typeface="Times New Roman" panose="02020603050405020304" pitchFamily="18" charset="0"/>
                <a:cs typeface="Times New Roman" panose="02020603050405020304" pitchFamily="18" charset="0"/>
              </a:rPr>
              <a:t>Pantothenate</a:t>
            </a:r>
            <a:r>
              <a:rPr lang="en-US" altLang="en-US" sz="1700" dirty="0">
                <a:solidFill>
                  <a:srgbClr val="460D00"/>
                </a:solidFill>
                <a:latin typeface="Times New Roman" panose="02020603050405020304" pitchFamily="18" charset="0"/>
                <a:cs typeface="Times New Roman" panose="02020603050405020304" pitchFamily="18" charset="0"/>
              </a:rPr>
              <a:t>, Vitamin A Supplement, Riboflavin Supplement, Biotin, Vitamin B12 Supplement, Pyridoxine Hydrochloride, Vitamin D3 Supplement, Folic Acid), Salmon Oil (Preserved With Mixed Tocopherols).</a:t>
            </a:r>
          </a:p>
        </p:txBody>
      </p:sp>
      <p:sp>
        <p:nvSpPr>
          <p:cNvPr id="11" name="Rectangle 10"/>
          <p:cNvSpPr>
            <a:spLocks noChangeArrowheads="1"/>
          </p:cNvSpPr>
          <p:nvPr/>
        </p:nvSpPr>
        <p:spPr bwMode="auto">
          <a:xfrm>
            <a:off x="330200" y="5118100"/>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Protein = 9.0%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Fat = 6.0% min</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Crude Fiber = 1.5% max</a:t>
            </a:r>
          </a:p>
          <a:p>
            <a:pPr eaLnBrk="1" hangingPunct="1">
              <a:spcBef>
                <a:spcPct val="0"/>
              </a:spcBef>
              <a:buFontTx/>
              <a:buNone/>
            </a:pPr>
            <a:r>
              <a:rPr lang="en-US" altLang="en-US" sz="1700">
                <a:solidFill>
                  <a:srgbClr val="460D00"/>
                </a:solidFill>
                <a:latin typeface="Times New Roman" panose="02020603050405020304" pitchFamily="18" charset="0"/>
                <a:cs typeface="Times New Roman" panose="02020603050405020304" pitchFamily="18" charset="0"/>
              </a:rPr>
              <a:t>Moisture = 78% max</a:t>
            </a:r>
          </a:p>
        </p:txBody>
      </p:sp>
      <p:sp>
        <p:nvSpPr>
          <p:cNvPr id="13" name="Rectangle 12"/>
          <p:cNvSpPr>
            <a:spLocks noChangeArrowheads="1"/>
          </p:cNvSpPr>
          <p:nvPr/>
        </p:nvSpPr>
        <p:spPr bwMode="auto">
          <a:xfrm>
            <a:off x="3232150" y="5118100"/>
            <a:ext cx="32559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1303 kcal/kg (calculated)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487 kcals/can.</a:t>
            </a:r>
          </a:p>
        </p:txBody>
      </p:sp>
      <p:sp>
        <p:nvSpPr>
          <p:cNvPr id="12" name="Rectangle 11"/>
          <p:cNvSpPr/>
          <p:nvPr/>
        </p:nvSpPr>
        <p:spPr>
          <a:xfrm>
            <a:off x="6342319" y="5183959"/>
            <a:ext cx="2620525" cy="1292662"/>
          </a:xfrm>
          <a:prstGeom prst="rect">
            <a:avLst/>
          </a:prstGeom>
        </p:spPr>
        <p:txBody>
          <a:bodyPr wrap="none">
            <a:spAutoFit/>
          </a:bodyPr>
          <a:lstStyle/>
          <a:p>
            <a:pPr algn="ctr" eaLnBrk="1" fontAlgn="auto" hangingPunct="1">
              <a:spcBef>
                <a:spcPts val="0"/>
              </a:spcBef>
              <a:spcAft>
                <a:spcPts val="0"/>
              </a:spcAft>
              <a:defRPr/>
            </a:pPr>
            <a:r>
              <a:rPr lang="en-US" sz="2500" b="1" i="1" dirty="0">
                <a:solidFill>
                  <a:srgbClr val="02535E"/>
                </a:solidFill>
                <a:latin typeface="Cambria" panose="02040503050406030204" pitchFamily="18" charset="0"/>
              </a:rPr>
              <a:t>Made in </a:t>
            </a:r>
            <a:r>
              <a:rPr lang="en-US" sz="2800" b="1" i="1" dirty="0">
                <a:ln w="12700">
                  <a:solidFill>
                    <a:schemeClr val="tx1"/>
                  </a:solidFill>
                  <a:prstDash val="solid"/>
                </a:ln>
                <a:solidFill>
                  <a:srgbClr val="FF0000"/>
                </a:solidFill>
              </a:rPr>
              <a:t>U</a:t>
            </a:r>
            <a:r>
              <a:rPr lang="en-US" sz="2800" b="1" i="1" dirty="0">
                <a:ln w="12700">
                  <a:solidFill>
                    <a:schemeClr val="tx1"/>
                  </a:solidFill>
                  <a:prstDash val="solid"/>
                </a:ln>
                <a:solidFill>
                  <a:schemeClr val="bg1"/>
                </a:solidFill>
              </a:rPr>
              <a:t>S</a:t>
            </a:r>
            <a:r>
              <a:rPr lang="en-US" sz="2800" b="1" i="1" dirty="0">
                <a:ln w="12700">
                  <a:solidFill>
                    <a:schemeClr val="tx1"/>
                  </a:solidFill>
                  <a:prstDash val="solid"/>
                </a:ln>
                <a:solidFill>
                  <a:schemeClr val="tx2"/>
                </a:solidFill>
              </a:rPr>
              <a:t>A</a:t>
            </a:r>
            <a:r>
              <a:rPr lang="en-US" sz="2500" b="1" i="1" dirty="0">
                <a:solidFill>
                  <a:srgbClr val="02535E"/>
                </a:solidFill>
                <a:latin typeface="Cambria" panose="02040503050406030204" pitchFamily="18" charset="0"/>
              </a:rPr>
              <a:t>,</a:t>
            </a:r>
          </a:p>
          <a:p>
            <a:pPr algn="ctr" eaLnBrk="1" fontAlgn="auto" hangingPunct="1">
              <a:spcBef>
                <a:spcPts val="0"/>
              </a:spcBef>
              <a:spcAft>
                <a:spcPts val="0"/>
              </a:spcAft>
              <a:defRPr/>
            </a:pPr>
            <a:r>
              <a:rPr lang="en-US" sz="2500" b="1" i="1" dirty="0">
                <a:solidFill>
                  <a:srgbClr val="02535E"/>
                </a:solidFill>
                <a:latin typeface="Cambria" panose="02040503050406030204" pitchFamily="18" charset="0"/>
              </a:rPr>
              <a:t>Low Phosphorus </a:t>
            </a:r>
          </a:p>
          <a:p>
            <a:pPr algn="ctr" eaLnBrk="1" fontAlgn="auto" hangingPunct="1">
              <a:spcBef>
                <a:spcPts val="0"/>
              </a:spcBef>
              <a:spcAft>
                <a:spcPts val="0"/>
              </a:spcAft>
              <a:defRPr/>
            </a:pPr>
            <a:r>
              <a:rPr lang="en-US" altLang="en-US" sz="2500" b="1" i="1" dirty="0">
                <a:solidFill>
                  <a:srgbClr val="02535E"/>
                </a:solidFill>
                <a:latin typeface="Cambria" panose="02040503050406030204" pitchFamily="18" charset="0"/>
              </a:rPr>
              <a:t>Pâté</a:t>
            </a:r>
            <a:endParaRPr lang="en-US" sz="2500" b="1" i="1" dirty="0">
              <a:ln w="12700">
                <a:solidFill>
                  <a:schemeClr val="tx1"/>
                </a:solidFill>
                <a:prstDash val="solid"/>
              </a:ln>
              <a:solidFill>
                <a:schemeClr val="tx2"/>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576" y="1853788"/>
            <a:ext cx="2132012" cy="3297242"/>
          </a:xfrm>
          <a:prstGeom prst="rect">
            <a:avLst/>
          </a:prstGeom>
        </p:spPr>
      </p:pic>
      <p:sp>
        <p:nvSpPr>
          <p:cNvPr id="3" name="Slide Number Placeholder 2">
            <a:extLst>
              <a:ext uri="{FF2B5EF4-FFF2-40B4-BE49-F238E27FC236}">
                <a16:creationId xmlns:a16="http://schemas.microsoft.com/office/drawing/2014/main" id="{EFFF64D6-7580-4997-BEA9-0B6E772CDCBE}"/>
              </a:ext>
            </a:extLst>
          </p:cNvPr>
          <p:cNvSpPr>
            <a:spLocks noGrp="1"/>
          </p:cNvSpPr>
          <p:nvPr>
            <p:ph type="sldNum" sz="quarter" idx="12"/>
          </p:nvPr>
        </p:nvSpPr>
        <p:spPr/>
        <p:txBody>
          <a:bodyPr/>
          <a:lstStyle/>
          <a:p>
            <a:fld id="{5381D904-3104-4963-AE3F-69835CADBB4D}" type="slidenum">
              <a:rPr lang="en-US" smtClean="0"/>
              <a:t>104</a:t>
            </a:fld>
            <a:endParaRPr lang="en-US"/>
          </a:p>
        </p:txBody>
      </p:sp>
    </p:spTree>
    <p:extLst>
      <p:ext uri="{BB962C8B-B14F-4D97-AF65-F5344CB8AC3E}">
        <p14:creationId xmlns:p14="http://schemas.microsoft.com/office/powerpoint/2010/main" val="253417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101381"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38126"/>
            <a:ext cx="4787900" cy="118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76238" y="1440718"/>
            <a:ext cx="9896476" cy="438150"/>
          </a:xfrm>
          <a:prstGeom prst="rect">
            <a:avLst/>
          </a:prstGeom>
          <a:noFill/>
          <a:ln>
            <a:noFill/>
          </a:ln>
        </p:spPr>
        <p:txBody>
          <a:bodyPr>
            <a:spAutoFit/>
          </a:bodyPr>
          <a:lstStyle/>
          <a:p>
            <a:pPr algn="ctr" eaLnBrk="1" fontAlgn="auto" hangingPunct="1">
              <a:spcBef>
                <a:spcPts val="0"/>
              </a:spcBef>
              <a:spcAft>
                <a:spcPts val="0"/>
              </a:spcAft>
              <a:defRPr/>
            </a:pPr>
            <a:r>
              <a:rPr lang="en-US" sz="2250" b="1" i="1" dirty="0">
                <a:ln w="0">
                  <a:noFill/>
                  <a:prstDash val="solid"/>
                </a:ln>
                <a:solidFill>
                  <a:srgbClr val="6737A7"/>
                </a:solidFill>
                <a:latin typeface="Constantia" panose="02030602050306030303" pitchFamily="18" charset="0"/>
              </a:rPr>
              <a:t>We are a small company but will support you in every way</a:t>
            </a:r>
          </a:p>
        </p:txBody>
      </p:sp>
      <p:sp>
        <p:nvSpPr>
          <p:cNvPr id="8" name="TextBox 7"/>
          <p:cNvSpPr txBox="1">
            <a:spLocks noChangeArrowheads="1"/>
          </p:cNvSpPr>
          <p:nvPr/>
        </p:nvSpPr>
        <p:spPr bwMode="auto">
          <a:xfrm>
            <a:off x="2057400" y="1830389"/>
            <a:ext cx="46878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u="sng" dirty="0">
                <a:solidFill>
                  <a:srgbClr val="460D00"/>
                </a:solidFill>
                <a:latin typeface="Cambria" panose="02040503050406030204" pitchFamily="18" charset="0"/>
              </a:rPr>
              <a:t>Key Contacts:</a:t>
            </a:r>
          </a:p>
        </p:txBody>
      </p:sp>
      <p:sp>
        <p:nvSpPr>
          <p:cNvPr id="9" name="TextBox 8"/>
          <p:cNvSpPr txBox="1">
            <a:spLocks noChangeArrowheads="1"/>
          </p:cNvSpPr>
          <p:nvPr/>
        </p:nvSpPr>
        <p:spPr bwMode="auto">
          <a:xfrm>
            <a:off x="2133600" y="2305904"/>
            <a:ext cx="56578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pPr>
            <a:r>
              <a:rPr lang="en-US" altLang="en-US" sz="2000" b="1" i="1" dirty="0">
                <a:solidFill>
                  <a:srgbClr val="6737A7"/>
                </a:solidFill>
                <a:latin typeface="Cambria" panose="02040503050406030204" pitchFamily="18" charset="0"/>
              </a:rPr>
              <a:t>Barry Berman, Founder: </a:t>
            </a:r>
          </a:p>
          <a:p>
            <a:pPr marL="1085850" lvl="1" indent="-342900" eaLnBrk="1" hangingPunct="1">
              <a:spcBef>
                <a:spcPct val="0"/>
              </a:spcBef>
            </a:pPr>
            <a:r>
              <a:rPr lang="en-US" altLang="en-US" sz="1900" b="1" u="sng" dirty="0">
                <a:solidFill>
                  <a:srgbClr val="460D00"/>
                </a:solidFill>
                <a:latin typeface="Cambria" panose="02040503050406030204" pitchFamily="18" charset="0"/>
              </a:rPr>
              <a:t>barry@nexpet.com</a:t>
            </a:r>
            <a:r>
              <a:rPr lang="en-US" altLang="en-US" sz="1900" b="1" i="1" dirty="0">
                <a:solidFill>
                  <a:srgbClr val="460D00"/>
                </a:solidFill>
                <a:latin typeface="Cambria" panose="02040503050406030204" pitchFamily="18" charset="0"/>
              </a:rPr>
              <a:t>,  </a:t>
            </a:r>
            <a:r>
              <a:rPr lang="en-US" altLang="en-US" sz="1900" b="1" dirty="0">
                <a:solidFill>
                  <a:srgbClr val="460D00"/>
                </a:solidFill>
                <a:latin typeface="Cambria" panose="02040503050406030204" pitchFamily="18" charset="0"/>
              </a:rPr>
              <a:t>888-653-8021</a:t>
            </a:r>
          </a:p>
          <a:p>
            <a:pPr marL="342900" indent="-342900" eaLnBrk="1" hangingPunct="1">
              <a:spcBef>
                <a:spcPct val="0"/>
              </a:spcBef>
            </a:pPr>
            <a:r>
              <a:rPr lang="en-US" altLang="en-US" sz="2000" b="1" i="1" dirty="0">
                <a:solidFill>
                  <a:srgbClr val="6737A7"/>
                </a:solidFill>
                <a:latin typeface="Cambria" panose="02040503050406030204" pitchFamily="18" charset="0"/>
              </a:rPr>
              <a:t>Alex Highsmith, Field Rep NY-NJ-PA-CT-RI- MD-DE</a:t>
            </a:r>
          </a:p>
          <a:p>
            <a:pPr marL="1085850" lvl="1" indent="-342900" eaLnBrk="1" hangingPunct="1">
              <a:spcBef>
                <a:spcPct val="0"/>
              </a:spcBef>
            </a:pPr>
            <a:r>
              <a:rPr lang="en-US" altLang="en-US" sz="1900" b="1" dirty="0">
                <a:solidFill>
                  <a:srgbClr val="460D00"/>
                </a:solidFill>
                <a:latin typeface="Cambria" panose="02040503050406030204" pitchFamily="18" charset="0"/>
              </a:rPr>
              <a:t>801-668-0057 (ahigh6@gmail.com)</a:t>
            </a:r>
            <a:endParaRPr lang="en-US" altLang="en-US" sz="1900" b="1" i="1" dirty="0">
              <a:solidFill>
                <a:srgbClr val="6737A7"/>
              </a:solidFill>
              <a:latin typeface="Cambria" panose="02040503050406030204" pitchFamily="18" charset="0"/>
            </a:endParaRPr>
          </a:p>
          <a:p>
            <a:pPr marL="342900" indent="-342900" eaLnBrk="1" hangingPunct="1">
              <a:spcBef>
                <a:spcPct val="0"/>
              </a:spcBef>
            </a:pPr>
            <a:r>
              <a:rPr lang="en-US" altLang="en-US" sz="2000" b="1" i="1" dirty="0">
                <a:solidFill>
                  <a:srgbClr val="6737A7"/>
                </a:solidFill>
                <a:latin typeface="Cambria" panose="02040503050406030204" pitchFamily="18" charset="0"/>
              </a:rPr>
              <a:t>Dan Thompson Field Rep FL-GA-TX- IL-IN-WI</a:t>
            </a:r>
          </a:p>
          <a:p>
            <a:pPr marL="1085850" lvl="1" indent="-342900" eaLnBrk="1" hangingPunct="1">
              <a:spcBef>
                <a:spcPct val="0"/>
              </a:spcBef>
            </a:pPr>
            <a:r>
              <a:rPr lang="en-US" altLang="en-US" sz="1900" b="1" dirty="0">
                <a:solidFill>
                  <a:srgbClr val="460D00"/>
                </a:solidFill>
                <a:latin typeface="Cambria" panose="02040503050406030204" pitchFamily="18" charset="0"/>
              </a:rPr>
              <a:t>972-998-3950(dan.nexpet@gmail.com)</a:t>
            </a:r>
          </a:p>
          <a:p>
            <a:pPr marL="342900" indent="-342900" eaLnBrk="1" hangingPunct="1">
              <a:spcBef>
                <a:spcPct val="0"/>
              </a:spcBef>
            </a:pPr>
            <a:r>
              <a:rPr lang="en-US" altLang="en-US" sz="2000" b="1" i="1" dirty="0">
                <a:solidFill>
                  <a:srgbClr val="6737A7"/>
                </a:solidFill>
                <a:latin typeface="Cambria" panose="02040503050406030204" pitchFamily="18" charset="0"/>
              </a:rPr>
              <a:t>Robyn Bright, Corporate Sales &amp; Marketing:</a:t>
            </a:r>
          </a:p>
          <a:p>
            <a:pPr marL="1085850" lvl="1" indent="-342900" eaLnBrk="1" hangingPunct="1">
              <a:spcBef>
                <a:spcPct val="0"/>
              </a:spcBef>
            </a:pPr>
            <a:r>
              <a:rPr lang="en-US" altLang="en-US" sz="1900" b="1" u="sng" dirty="0">
                <a:solidFill>
                  <a:srgbClr val="460D00"/>
                </a:solidFill>
                <a:latin typeface="Cambria" panose="02040503050406030204" pitchFamily="18" charset="0"/>
              </a:rPr>
              <a:t>robyn@nexpet.com</a:t>
            </a:r>
            <a:r>
              <a:rPr lang="en-US" altLang="en-US" sz="1900" b="1" dirty="0">
                <a:solidFill>
                  <a:srgbClr val="460D00"/>
                </a:solidFill>
                <a:latin typeface="Cambria" panose="02040503050406030204" pitchFamily="18" charset="0"/>
              </a:rPr>
              <a:t>,  978-925-9399</a:t>
            </a:r>
          </a:p>
          <a:p>
            <a:pPr marL="342900" indent="-342900" eaLnBrk="1" hangingPunct="1">
              <a:spcBef>
                <a:spcPct val="0"/>
              </a:spcBef>
            </a:pPr>
            <a:r>
              <a:rPr lang="en-US" altLang="en-US" sz="2000" b="1" i="1" dirty="0">
                <a:solidFill>
                  <a:srgbClr val="6737A7"/>
                </a:solidFill>
                <a:latin typeface="Cambria" panose="02040503050406030204" pitchFamily="18" charset="0"/>
              </a:rPr>
              <a:t>Robert </a:t>
            </a:r>
            <a:r>
              <a:rPr lang="en-US" altLang="en-US" sz="2000" b="1" i="1" dirty="0" err="1">
                <a:solidFill>
                  <a:srgbClr val="6737A7"/>
                </a:solidFill>
                <a:latin typeface="Cambria" panose="02040503050406030204" pitchFamily="18" charset="0"/>
              </a:rPr>
              <a:t>Lechuga</a:t>
            </a:r>
            <a:r>
              <a:rPr lang="en-US" altLang="en-US" sz="2000" b="1" i="1" dirty="0">
                <a:solidFill>
                  <a:srgbClr val="6737A7"/>
                </a:solidFill>
                <a:latin typeface="Cambria" panose="02040503050406030204" pitchFamily="18" charset="0"/>
              </a:rPr>
              <a:t>, Pet Food Coordinator</a:t>
            </a:r>
          </a:p>
          <a:p>
            <a:pPr marL="1085850" lvl="1" indent="-342900" eaLnBrk="1" hangingPunct="1">
              <a:spcBef>
                <a:spcPct val="0"/>
              </a:spcBef>
            </a:pPr>
            <a:r>
              <a:rPr lang="en-US" altLang="en-US" sz="1900" b="1" u="sng" dirty="0">
                <a:solidFill>
                  <a:srgbClr val="460D00"/>
                </a:solidFill>
                <a:latin typeface="Cambria" panose="02040503050406030204" pitchFamily="18" charset="0"/>
              </a:rPr>
              <a:t>robert@nexpet.com</a:t>
            </a:r>
            <a:r>
              <a:rPr lang="en-US" altLang="en-US" sz="1900" b="1" dirty="0">
                <a:solidFill>
                  <a:srgbClr val="460D00"/>
                </a:solidFill>
                <a:latin typeface="Cambria" panose="02040503050406030204" pitchFamily="18" charset="0"/>
              </a:rPr>
              <a:t> 888-653-8021</a:t>
            </a:r>
          </a:p>
          <a:p>
            <a:pPr lvl="1" indent="0" eaLnBrk="1" hangingPunct="1">
              <a:spcBef>
                <a:spcPct val="0"/>
              </a:spcBef>
              <a:buNone/>
            </a:pPr>
            <a:r>
              <a:rPr lang="en-US" altLang="en-US" sz="1900" b="1" i="1" dirty="0">
                <a:solidFill>
                  <a:srgbClr val="460D00"/>
                </a:solidFill>
                <a:latin typeface="Cambria" panose="02040503050406030204" pitchFamily="18" charset="0"/>
              </a:rPr>
              <a:t>(for marketing materials &amp; graphics)</a:t>
            </a:r>
          </a:p>
        </p:txBody>
      </p:sp>
      <p:sp>
        <p:nvSpPr>
          <p:cNvPr id="3" name="Slide Number Placeholder 2">
            <a:extLst>
              <a:ext uri="{FF2B5EF4-FFF2-40B4-BE49-F238E27FC236}">
                <a16:creationId xmlns:a16="http://schemas.microsoft.com/office/drawing/2014/main" id="{3DDFA108-37D8-4310-BC58-81438B882925}"/>
              </a:ext>
            </a:extLst>
          </p:cNvPr>
          <p:cNvSpPr>
            <a:spLocks noGrp="1"/>
          </p:cNvSpPr>
          <p:nvPr>
            <p:ph type="sldNum" sz="quarter" idx="12"/>
          </p:nvPr>
        </p:nvSpPr>
        <p:spPr/>
        <p:txBody>
          <a:bodyPr/>
          <a:lstStyle/>
          <a:p>
            <a:fld id="{5381D904-3104-4963-AE3F-69835CADBB4D}" type="slidenum">
              <a:rPr lang="en-US" smtClean="0"/>
              <a:t>105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2000"/>
                                        <p:tgtEl>
                                          <p:spTgt spid="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2000"/>
                                        <p:tgtEl>
                                          <p:spTgt spid="9">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2000"/>
                                        <p:tgtEl>
                                          <p:spTgt spid="9">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2000"/>
                                        <p:tgtEl>
                                          <p:spTgt spid="9">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2000"/>
                                        <p:tgtEl>
                                          <p:spTgt spid="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fade">
                                      <p:cBhvr>
                                        <p:cTn id="39" dur="2000"/>
                                        <p:tgtEl>
                                          <p:spTgt spid="9">
                                            <p:txEl>
                                              <p:pRg st="7" end="7"/>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2000"/>
                                        <p:tgtEl>
                                          <p:spTgt spid="9">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fade">
                                      <p:cBhvr>
                                        <p:cTn id="49" dur="2000"/>
                                        <p:tgtEl>
                                          <p:spTgt spid="9">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10" end="10"/>
                                            </p:txEl>
                                          </p:spTgt>
                                        </p:tgtEl>
                                        <p:attrNameLst>
                                          <p:attrName>style.visibility</p:attrName>
                                        </p:attrNameLst>
                                      </p:cBhvr>
                                      <p:to>
                                        <p:strVal val="visible"/>
                                      </p:to>
                                    </p:set>
                                    <p:animEffect transition="in" filter="fade">
                                      <p:cBhvr>
                                        <p:cTn id="54" dur="2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10240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12219" y="2474143"/>
            <a:ext cx="4445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400" b="1" i="1" dirty="0">
                <a:solidFill>
                  <a:srgbClr val="460D00"/>
                </a:solidFill>
                <a:latin typeface="Cambria" panose="02040503050406030204" pitchFamily="18" charset="0"/>
              </a:rPr>
              <a:t>Thanks for your business</a:t>
            </a:r>
          </a:p>
        </p:txBody>
      </p:sp>
      <p:sp>
        <p:nvSpPr>
          <p:cNvPr id="10" name="TextBox 9"/>
          <p:cNvSpPr txBox="1">
            <a:spLocks noChangeArrowheads="1"/>
          </p:cNvSpPr>
          <p:nvPr/>
        </p:nvSpPr>
        <p:spPr bwMode="auto">
          <a:xfrm>
            <a:off x="2512219" y="3659737"/>
            <a:ext cx="4445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i="1" dirty="0">
                <a:solidFill>
                  <a:srgbClr val="460D00"/>
                </a:solidFill>
                <a:latin typeface="Cambria" panose="02040503050406030204" pitchFamily="18" charset="0"/>
              </a:rPr>
              <a:t>We’re supporting independent pet retail, their customers, their staff &amp; their pets just as you are</a:t>
            </a:r>
          </a:p>
        </p:txBody>
      </p:sp>
      <p:sp>
        <p:nvSpPr>
          <p:cNvPr id="3" name="Slide Number Placeholder 2">
            <a:extLst>
              <a:ext uri="{FF2B5EF4-FFF2-40B4-BE49-F238E27FC236}">
                <a16:creationId xmlns:a16="http://schemas.microsoft.com/office/drawing/2014/main" id="{995C446F-D3E2-410F-BA80-AE126DAB0DCE}"/>
              </a:ext>
            </a:extLst>
          </p:cNvPr>
          <p:cNvSpPr>
            <a:spLocks noGrp="1"/>
          </p:cNvSpPr>
          <p:nvPr>
            <p:ph type="sldNum" sz="quarter" idx="12"/>
          </p:nvPr>
        </p:nvSpPr>
        <p:spPr/>
        <p:txBody>
          <a:bodyPr/>
          <a:lstStyle/>
          <a:p>
            <a:fld id="{5381D904-3104-4963-AE3F-69835CADBB4D}" type="slidenum">
              <a:rPr lang="en-US" smtClean="0"/>
              <a:t>106</a:t>
            </a:fld>
            <a:endParaRPr lang="en-US"/>
          </a:p>
        </p:txBody>
      </p:sp>
      <p:sp>
        <p:nvSpPr>
          <p:cNvPr id="12" name="Rectangle 7">
            <a:extLst>
              <a:ext uri="{FF2B5EF4-FFF2-40B4-BE49-F238E27FC236}">
                <a16:creationId xmlns:a16="http://schemas.microsoft.com/office/drawing/2014/main" id="{2A910B89-819F-45B1-B92E-A7FCDF7797AD}"/>
              </a:ext>
            </a:extLst>
          </p:cNvPr>
          <p:cNvSpPr>
            <a:spLocks noChangeArrowheads="1"/>
          </p:cNvSpPr>
          <p:nvPr/>
        </p:nvSpPr>
        <p:spPr bwMode="auto">
          <a:xfrm>
            <a:off x="-274638" y="1855788"/>
            <a:ext cx="9896476"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i="1" dirty="0">
                <a:solidFill>
                  <a:srgbClr val="6737A7"/>
                </a:solidFill>
                <a:latin typeface="Constantia" panose="02030602050306030303" pitchFamily="18" charset="0"/>
              </a:rPr>
              <a:t>Exclusive to your company in your areas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idx="1"/>
          </p:nvPr>
        </p:nvSpPr>
        <p:spPr>
          <a:xfrm>
            <a:off x="109538" y="374650"/>
            <a:ext cx="1206500" cy="615950"/>
          </a:xfrm>
        </p:spPr>
        <p:txBody>
          <a:bodyPr wrap="none" rtlCol="0">
            <a:spAutoFit/>
          </a:bodyPr>
          <a:lstStyle/>
          <a:p>
            <a:pPr marL="0" indent="0" algn="ctr" eaLnBrk="1" fontAlgn="auto" hangingPunct="1">
              <a:spcAft>
                <a:spcPts val="0"/>
              </a:spcAft>
              <a:buFont typeface="Arial" panose="020B0604020202020204"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WHY</a:t>
            </a:r>
          </a:p>
        </p:txBody>
      </p:sp>
      <p:sp>
        <p:nvSpPr>
          <p:cNvPr id="16" name="TextBox 15"/>
          <p:cNvSpPr txBox="1">
            <a:spLocks noChangeArrowheads="1"/>
          </p:cNvSpPr>
          <p:nvPr/>
        </p:nvSpPr>
        <p:spPr bwMode="auto">
          <a:xfrm>
            <a:off x="230188" y="989013"/>
            <a:ext cx="702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u="sng" dirty="0">
                <a:solidFill>
                  <a:srgbClr val="6737A7"/>
                </a:solidFill>
                <a:latin typeface="Constantia" panose="02030602050306030303" pitchFamily="18" charset="0"/>
              </a:rPr>
              <a:t>Not all Ingredients are the Same Quality</a:t>
            </a:r>
          </a:p>
        </p:txBody>
      </p:sp>
      <p:sp>
        <p:nvSpPr>
          <p:cNvPr id="9" name="Content Placeholder 4"/>
          <p:cNvSpPr txBox="1">
            <a:spLocks/>
          </p:cNvSpPr>
          <p:nvPr/>
        </p:nvSpPr>
        <p:spPr>
          <a:xfrm>
            <a:off x="6748463" y="388938"/>
            <a:ext cx="2390775" cy="615950"/>
          </a:xfrm>
          <a:prstGeom prst="rect">
            <a:avLst/>
          </a:prstGeom>
          <a:noFill/>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IS BETTER</a:t>
            </a:r>
          </a:p>
        </p:txBody>
      </p:sp>
      <p:sp>
        <p:nvSpPr>
          <p:cNvPr id="17" name="Content Placeholder 2"/>
          <p:cNvSpPr txBox="1">
            <a:spLocks/>
          </p:cNvSpPr>
          <p:nvPr/>
        </p:nvSpPr>
        <p:spPr>
          <a:xfrm>
            <a:off x="225108" y="1362839"/>
            <a:ext cx="8542337" cy="25399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2100" b="1" dirty="0">
                <a:solidFill>
                  <a:srgbClr val="543019"/>
                </a:solidFill>
                <a:latin typeface="Cambria" panose="02040503050406030204" pitchFamily="18" charset="0"/>
              </a:rPr>
              <a:t>Ingredients with the same name can be very different!</a:t>
            </a:r>
            <a:r>
              <a:rPr lang="en-US" sz="2100" b="1" dirty="0">
                <a:solidFill>
                  <a:srgbClr val="4B3905"/>
                </a:solidFill>
                <a:latin typeface="Cambria" panose="02040503050406030204" pitchFamily="18" charset="0"/>
              </a:rPr>
              <a:t> One chicken meal could be 50% protein, another could be 65% </a:t>
            </a:r>
            <a:endParaRPr lang="en-US" sz="2100" b="1" dirty="0">
              <a:solidFill>
                <a:srgbClr val="543019"/>
              </a:solidFill>
              <a:latin typeface="Cambria" panose="02040503050406030204" pitchFamily="18" charset="0"/>
            </a:endParaRPr>
          </a:p>
          <a:p>
            <a:pPr fontAlgn="auto">
              <a:spcAft>
                <a:spcPts val="0"/>
              </a:spcAft>
              <a:defRPr/>
            </a:pPr>
            <a:r>
              <a:rPr lang="en-US" sz="2100" b="1" dirty="0">
                <a:solidFill>
                  <a:srgbClr val="543019"/>
                </a:solidFill>
                <a:latin typeface="Cambria" panose="02040503050406030204" pitchFamily="18" charset="0"/>
              </a:rPr>
              <a:t>We buy only the </a:t>
            </a:r>
            <a:r>
              <a:rPr lang="en-US" sz="2100" b="1" u="sng" dirty="0">
                <a:solidFill>
                  <a:srgbClr val="543019"/>
                </a:solidFill>
                <a:latin typeface="Cambria" panose="02040503050406030204" pitchFamily="18" charset="0"/>
              </a:rPr>
              <a:t>highest quality</a:t>
            </a:r>
            <a:r>
              <a:rPr lang="en-US" sz="2100" b="1" dirty="0">
                <a:solidFill>
                  <a:srgbClr val="543019"/>
                </a:solidFill>
                <a:latin typeface="Cambria" panose="02040503050406030204" pitchFamily="18" charset="0"/>
              </a:rPr>
              <a:t> ingredients </a:t>
            </a:r>
          </a:p>
          <a:p>
            <a:pPr marL="0" indent="0" fontAlgn="auto">
              <a:spcAft>
                <a:spcPts val="0"/>
              </a:spcAft>
              <a:buFont typeface="Arial" pitchFamily="34" charset="0"/>
              <a:buNone/>
              <a:defRPr/>
            </a:pPr>
            <a:r>
              <a:rPr lang="en-US" sz="2100" b="1" dirty="0">
                <a:solidFill>
                  <a:srgbClr val="543019"/>
                </a:solidFill>
                <a:latin typeface="Cambria" panose="02040503050406030204" pitchFamily="18" charset="0"/>
              </a:rPr>
              <a:t>      that are only available in small quantities</a:t>
            </a:r>
          </a:p>
          <a:p>
            <a:pPr fontAlgn="auto">
              <a:spcAft>
                <a:spcPts val="0"/>
              </a:spcAft>
              <a:defRPr/>
            </a:pPr>
            <a:r>
              <a:rPr lang="en-US" sz="2100" b="1" dirty="0">
                <a:solidFill>
                  <a:srgbClr val="543019"/>
                </a:solidFill>
                <a:latin typeface="Cambria" panose="02040503050406030204" pitchFamily="18" charset="0"/>
              </a:rPr>
              <a:t>Better-quality muscle and organ meats and high-protein </a:t>
            </a:r>
          </a:p>
          <a:p>
            <a:pPr marL="0" indent="0" fontAlgn="auto">
              <a:spcAft>
                <a:spcPts val="0"/>
              </a:spcAft>
              <a:buNone/>
              <a:defRPr/>
            </a:pPr>
            <a:r>
              <a:rPr lang="en-US" sz="2100" b="1" dirty="0">
                <a:solidFill>
                  <a:srgbClr val="543019"/>
                </a:solidFill>
                <a:latin typeface="Cambria" panose="02040503050406030204" pitchFamily="18" charset="0"/>
              </a:rPr>
              <a:t>      meals have higher levels of Taurine and and other </a:t>
            </a:r>
          </a:p>
          <a:p>
            <a:pPr marL="0" indent="0" fontAlgn="auto">
              <a:spcAft>
                <a:spcPts val="0"/>
              </a:spcAft>
              <a:buNone/>
              <a:defRPr/>
            </a:pPr>
            <a:r>
              <a:rPr lang="en-US" sz="2100" b="1" dirty="0">
                <a:solidFill>
                  <a:srgbClr val="543019"/>
                </a:solidFill>
                <a:latin typeface="Cambria" panose="02040503050406030204" pitchFamily="18" charset="0"/>
              </a:rPr>
              <a:t>      key nutrients</a:t>
            </a:r>
          </a:p>
          <a:p>
            <a:pPr marL="0" indent="0" fontAlgn="auto">
              <a:spcAft>
                <a:spcPts val="0"/>
              </a:spcAft>
              <a:buFont typeface="Arial" pitchFamily="34" charset="0"/>
              <a:buNone/>
              <a:defRPr/>
            </a:pPr>
            <a:endParaRPr lang="en-US" sz="2100" b="1" i="1" dirty="0">
              <a:solidFill>
                <a:srgbClr val="543019"/>
              </a:solidFill>
              <a:latin typeface="Cambria" panose="02040503050406030204" pitchFamily="18" charset="0"/>
            </a:endParaRPr>
          </a:p>
          <a:p>
            <a:pPr marL="0" indent="0" fontAlgn="auto">
              <a:spcAft>
                <a:spcPts val="0"/>
              </a:spcAft>
              <a:buFont typeface="Arial" pitchFamily="34" charset="0"/>
              <a:buNone/>
              <a:defRPr/>
            </a:pPr>
            <a:endParaRPr lang="en-US" sz="2100" b="1" dirty="0">
              <a:solidFill>
                <a:srgbClr val="543019"/>
              </a:solidFill>
              <a:latin typeface="Cambria" panose="02040503050406030204" pitchFamily="18" charset="0"/>
            </a:endParaRPr>
          </a:p>
        </p:txBody>
      </p:sp>
      <p:sp>
        <p:nvSpPr>
          <p:cNvPr id="18" name="Content Placeholder 2"/>
          <p:cNvSpPr txBox="1">
            <a:spLocks/>
          </p:cNvSpPr>
          <p:nvPr/>
        </p:nvSpPr>
        <p:spPr bwMode="auto">
          <a:xfrm>
            <a:off x="225108" y="4346276"/>
            <a:ext cx="8837612"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ts val="504"/>
              </a:spcBef>
              <a:defRPr/>
            </a:pPr>
            <a:r>
              <a:rPr lang="en-US" sz="2100" b="1" dirty="0">
                <a:solidFill>
                  <a:srgbClr val="543019"/>
                </a:solidFill>
                <a:latin typeface="Cambria" panose="02040503050406030204" pitchFamily="18" charset="0"/>
              </a:rPr>
              <a:t>Our kibble is made with a unique low-temp, slow cooking process that a big brand can’t use</a:t>
            </a:r>
          </a:p>
          <a:p>
            <a:pPr marL="285750" indent="-285750">
              <a:spcBef>
                <a:spcPts val="504"/>
              </a:spcBef>
              <a:defRPr/>
            </a:pPr>
            <a:r>
              <a:rPr lang="en-US" sz="2100" b="1" dirty="0">
                <a:solidFill>
                  <a:srgbClr val="543019"/>
                </a:solidFill>
                <a:latin typeface="Cambria" panose="02040503050406030204" pitchFamily="18" charset="0"/>
              </a:rPr>
              <a:t>This process maintains higher levels of Taurine and amino acids</a:t>
            </a:r>
          </a:p>
          <a:p>
            <a:pPr marL="285750" indent="-285750">
              <a:spcBef>
                <a:spcPts val="504"/>
              </a:spcBef>
              <a:defRPr/>
            </a:pPr>
            <a:r>
              <a:rPr lang="en-US" sz="2100" b="1" dirty="0">
                <a:solidFill>
                  <a:srgbClr val="543019"/>
                </a:solidFill>
                <a:latin typeface="Cambria" panose="02040503050406030204" pitchFamily="18" charset="0"/>
              </a:rPr>
              <a:t>Thus  pets are more likely to remain healthy: they’ll  get more nutrition from less food and their stools will be smaller.</a:t>
            </a:r>
          </a:p>
          <a:p>
            <a:pPr marL="0" indent="0" eaLnBrk="1" hangingPunct="1">
              <a:buNone/>
            </a:pPr>
            <a:r>
              <a:rPr lang="en-US" altLang="en-US" sz="2100" b="1" dirty="0">
                <a:solidFill>
                  <a:srgbClr val="543019"/>
                </a:solidFill>
                <a:latin typeface="Cambria" panose="02040503050406030204" pitchFamily="18" charset="0"/>
              </a:rPr>
              <a:t> </a:t>
            </a:r>
          </a:p>
        </p:txBody>
      </p:sp>
      <p:sp>
        <p:nvSpPr>
          <p:cNvPr id="20" name="Rectangle 19"/>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8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300038"/>
            <a:ext cx="55975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Nathalie\Documents\Nexpet\GMCN\Powerpoint\Charts and images\clip art\bulldognobkg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9802" y="1996918"/>
            <a:ext cx="1952626" cy="203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493CEBE-E61F-4EA4-B9C2-94C8E763148D}"/>
              </a:ext>
            </a:extLst>
          </p:cNvPr>
          <p:cNvSpPr>
            <a:spLocks noGrp="1"/>
          </p:cNvSpPr>
          <p:nvPr>
            <p:ph type="sldNum" sz="quarter" idx="12"/>
          </p:nvPr>
        </p:nvSpPr>
        <p:spPr>
          <a:xfrm>
            <a:off x="6784023" y="100807"/>
            <a:ext cx="2133600" cy="365125"/>
          </a:xfrm>
        </p:spPr>
        <p:txBody>
          <a:bodyPr/>
          <a:lstStyle/>
          <a:p>
            <a:fld id="{5381D904-3104-4963-AE3F-69835CADBB4D}" type="slidenum">
              <a:rPr lang="en-US" sz="1400" b="1" smtClean="0">
                <a:solidFill>
                  <a:schemeClr val="tx1">
                    <a:lumMod val="50000"/>
                    <a:lumOff val="50000"/>
                  </a:schemeClr>
                </a:solidFill>
              </a:rPr>
              <a:t>11</a:t>
            </a:fld>
            <a:endParaRPr lang="en-US" sz="1400" b="1" dirty="0">
              <a:solidFill>
                <a:schemeClr val="tx1">
                  <a:lumMod val="50000"/>
                  <a:lumOff val="50000"/>
                </a:schemeClr>
              </a:solidFill>
            </a:endParaRPr>
          </a:p>
        </p:txBody>
      </p:sp>
      <p:sp>
        <p:nvSpPr>
          <p:cNvPr id="5" name="Rectangle 4">
            <a:extLst>
              <a:ext uri="{FF2B5EF4-FFF2-40B4-BE49-F238E27FC236}">
                <a16:creationId xmlns:a16="http://schemas.microsoft.com/office/drawing/2014/main" id="{499D3415-1498-46FB-AA56-D20889EECB59}"/>
              </a:ext>
            </a:extLst>
          </p:cNvPr>
          <p:cNvSpPr/>
          <p:nvPr/>
        </p:nvSpPr>
        <p:spPr>
          <a:xfrm>
            <a:off x="245428" y="3950938"/>
            <a:ext cx="7924800" cy="461665"/>
          </a:xfrm>
          <a:prstGeom prst="rect">
            <a:avLst/>
          </a:prstGeom>
        </p:spPr>
        <p:txBody>
          <a:bodyPr wrap="square">
            <a:spAutoFit/>
          </a:bodyPr>
          <a:lstStyle/>
          <a:p>
            <a:pPr>
              <a:defRPr/>
            </a:pPr>
            <a:r>
              <a:rPr lang="en-US" altLang="en-US" sz="2400" b="1" u="sng" dirty="0">
                <a:solidFill>
                  <a:srgbClr val="6737A7"/>
                </a:solidFill>
                <a:latin typeface="Constantia" panose="02030602050306030303" pitchFamily="18" charset="0"/>
              </a:rPr>
              <a:t>Unique Cooking Process Compared to Larger Brands</a:t>
            </a:r>
          </a:p>
        </p:txBody>
      </p:sp>
    </p:spTree>
    <p:extLst>
      <p:ext uri="{BB962C8B-B14F-4D97-AF65-F5344CB8AC3E}">
        <p14:creationId xmlns:p14="http://schemas.microsoft.com/office/powerpoint/2010/main" val="233728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1500"/>
                                        <p:tgtEl>
                                          <p:spTgt spid="1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fade">
                                      <p:cBhvr>
                                        <p:cTn id="20" dur="1500"/>
                                        <p:tgtEl>
                                          <p:spTgt spid="1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1500"/>
                                        <p:tgtEl>
                                          <p:spTgt spid="1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500"/>
                                        <p:tgtEl>
                                          <p:spTgt spid="17">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500"/>
                                        <p:tgtEl>
                                          <p:spTgt spid="17">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xEl>
                                              <p:pRg st="5" end="5"/>
                                            </p:txEl>
                                          </p:spTgt>
                                        </p:tgtEl>
                                        <p:attrNameLst>
                                          <p:attrName>style.visibility</p:attrName>
                                        </p:attrNameLst>
                                      </p:cBhvr>
                                      <p:to>
                                        <p:strVal val="visible"/>
                                      </p:to>
                                    </p:set>
                                    <p:animEffect transition="in" filter="fade">
                                      <p:cBhvr>
                                        <p:cTn id="34" dur="1500"/>
                                        <p:tgtEl>
                                          <p:spTgt spid="1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500"/>
                                        <p:tgtEl>
                                          <p:spTgt spid="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Effect transition="in" filter="fade">
                                      <p:cBhvr>
                                        <p:cTn id="44" dur="1500"/>
                                        <p:tgtEl>
                                          <p:spTgt spid="1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fade">
                                      <p:cBhvr>
                                        <p:cTn id="49" dur="1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xEl>
                                              <p:pRg st="2" end="2"/>
                                            </p:txEl>
                                          </p:spTgt>
                                        </p:tgtEl>
                                        <p:attrNameLst>
                                          <p:attrName>style.visibility</p:attrName>
                                        </p:attrNameLst>
                                      </p:cBhvr>
                                      <p:to>
                                        <p:strVal val="visible"/>
                                      </p:to>
                                    </p:set>
                                    <p:animEffect transition="in" filter="fade">
                                      <p:cBhvr>
                                        <p:cTn id="54" dur="1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idx="1"/>
          </p:nvPr>
        </p:nvSpPr>
        <p:spPr>
          <a:xfrm>
            <a:off x="109538" y="374650"/>
            <a:ext cx="1206500" cy="615950"/>
          </a:xfrm>
        </p:spPr>
        <p:txBody>
          <a:bodyPr wrap="none" rtlCol="0">
            <a:spAutoFit/>
          </a:bodyPr>
          <a:lstStyle/>
          <a:p>
            <a:pPr marL="0" indent="0" algn="ctr" eaLnBrk="1" fontAlgn="auto" hangingPunct="1">
              <a:spcAft>
                <a:spcPts val="0"/>
              </a:spcAft>
              <a:buFont typeface="Arial" panose="020B0604020202020204"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WHY</a:t>
            </a:r>
          </a:p>
        </p:txBody>
      </p:sp>
      <p:sp>
        <p:nvSpPr>
          <p:cNvPr id="9" name="Content Placeholder 4"/>
          <p:cNvSpPr txBox="1">
            <a:spLocks/>
          </p:cNvSpPr>
          <p:nvPr/>
        </p:nvSpPr>
        <p:spPr>
          <a:xfrm>
            <a:off x="6748463" y="388938"/>
            <a:ext cx="2390775" cy="615950"/>
          </a:xfrm>
          <a:prstGeom prst="rect">
            <a:avLst/>
          </a:prstGeom>
          <a:noFill/>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IS BETTER</a:t>
            </a:r>
          </a:p>
        </p:txBody>
      </p:sp>
      <p:sp>
        <p:nvSpPr>
          <p:cNvPr id="20" name="Rectangle 19"/>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92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300038"/>
            <a:ext cx="55975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236855" y="3596092"/>
            <a:ext cx="708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u="sng" dirty="0">
                <a:solidFill>
                  <a:srgbClr val="6737A7"/>
                </a:solidFill>
                <a:latin typeface="Constantia" panose="02030602050306030303" pitchFamily="18" charset="0"/>
              </a:rPr>
              <a:t>Strictest Ingredient Testing &amp; Certification</a:t>
            </a:r>
          </a:p>
        </p:txBody>
      </p:sp>
      <p:sp>
        <p:nvSpPr>
          <p:cNvPr id="13" name="Content Placeholder 2"/>
          <p:cNvSpPr txBox="1">
            <a:spLocks/>
          </p:cNvSpPr>
          <p:nvPr/>
        </p:nvSpPr>
        <p:spPr bwMode="auto">
          <a:xfrm>
            <a:off x="1976443" y="1299038"/>
            <a:ext cx="7086600" cy="22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1900" b="1" dirty="0">
                <a:solidFill>
                  <a:srgbClr val="4B3905"/>
                </a:solidFill>
                <a:latin typeface="Cambria" panose="02040503050406030204" pitchFamily="18" charset="0"/>
              </a:rPr>
              <a:t>We supplement all our foods to a high level of Methionine, which prevents diminished Taurine levels in dogs </a:t>
            </a:r>
          </a:p>
          <a:p>
            <a:r>
              <a:rPr lang="en-US" altLang="en-US" sz="1900" b="1" dirty="0">
                <a:solidFill>
                  <a:srgbClr val="543019"/>
                </a:solidFill>
                <a:latin typeface="Cambria" panose="02040503050406030204" pitchFamily="18" charset="0"/>
              </a:rPr>
              <a:t>This, plus higher quality ingredients and the slow-cook low-temp process are thee reasons why Grandma Mae’s helps prevent many canine health issues including DCM</a:t>
            </a:r>
          </a:p>
          <a:p>
            <a:r>
              <a:rPr lang="en-US" altLang="en-US" sz="1900" b="1" dirty="0">
                <a:solidFill>
                  <a:srgbClr val="543019"/>
                </a:solidFill>
                <a:latin typeface="Cambria" panose="02040503050406030204" pitchFamily="18" charset="0"/>
              </a:rPr>
              <a:t>Of the 450+ cases reported to the FDA by mid-2019, zero dogs were feeding Grandma Mae’s </a:t>
            </a:r>
          </a:p>
          <a:p>
            <a:endParaRPr lang="en-US" altLang="en-US" sz="1900" b="1" dirty="0">
              <a:solidFill>
                <a:srgbClr val="543019"/>
              </a:solidFill>
              <a:latin typeface="Cambria" panose="02040503050406030204" pitchFamily="18" charset="0"/>
            </a:endParaRPr>
          </a:p>
        </p:txBody>
      </p:sp>
      <p:pic>
        <p:nvPicPr>
          <p:cNvPr id="21" name="Picture 4" descr="C:\Users\Nathalie\Documents\Nexpet\GMCN\Powerpoint\Charts and images\clip art\york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57" y="809797"/>
            <a:ext cx="2052643" cy="262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Nathalie\Documents\Nexpet\GMCN\Powerpoint\Charts and images\clip art\puppynobkg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2039" y="3108116"/>
            <a:ext cx="2577167" cy="199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47667D-2735-4F9E-9033-E5434EF1D687}"/>
              </a:ext>
            </a:extLst>
          </p:cNvPr>
          <p:cNvSpPr/>
          <p:nvPr/>
        </p:nvSpPr>
        <p:spPr>
          <a:xfrm>
            <a:off x="250270" y="4002170"/>
            <a:ext cx="8631793" cy="2431435"/>
          </a:xfrm>
          <a:prstGeom prst="rect">
            <a:avLst/>
          </a:prstGeom>
        </p:spPr>
        <p:txBody>
          <a:bodyPr wrap="square">
            <a:spAutoFit/>
          </a:bodyPr>
          <a:lstStyle/>
          <a:p>
            <a:pPr marL="285750" indent="-285750">
              <a:buFont typeface="Arial" panose="020B0604020202020204" pitchFamily="34" charset="0"/>
              <a:buChar char="•"/>
            </a:pPr>
            <a:r>
              <a:rPr lang="en-US" altLang="en-US" sz="1900" b="1" dirty="0">
                <a:solidFill>
                  <a:srgbClr val="4B3905"/>
                </a:solidFill>
                <a:latin typeface="Cambria" panose="02040503050406030204" pitchFamily="18" charset="0"/>
              </a:rPr>
              <a:t>As a small company we can maintain  stricter quality </a:t>
            </a:r>
          </a:p>
          <a:p>
            <a:r>
              <a:rPr lang="en-US" altLang="en-US" sz="1900" b="1" dirty="0">
                <a:solidFill>
                  <a:srgbClr val="4B3905"/>
                </a:solidFill>
                <a:latin typeface="Cambria" panose="02040503050406030204" pitchFamily="18" charset="0"/>
              </a:rPr>
              <a:t>      controls, shorter lead times and perform extra tests </a:t>
            </a:r>
          </a:p>
          <a:p>
            <a:r>
              <a:rPr lang="en-US" altLang="en-US" sz="1900" b="1" dirty="0">
                <a:solidFill>
                  <a:srgbClr val="4B3905"/>
                </a:solidFill>
                <a:latin typeface="Cambria" panose="02040503050406030204" pitchFamily="18" charset="0"/>
              </a:rPr>
              <a:t>      on all our ingredients</a:t>
            </a:r>
          </a:p>
          <a:p>
            <a:pPr marL="285750" indent="-285750">
              <a:buFont typeface="Arial" panose="020B0604020202020204" pitchFamily="34" charset="0"/>
              <a:buChar char="•"/>
            </a:pPr>
            <a:r>
              <a:rPr lang="en-US" altLang="en-US" sz="1900" b="1" dirty="0">
                <a:solidFill>
                  <a:srgbClr val="543019"/>
                </a:solidFill>
                <a:latin typeface="Cambria" panose="02040503050406030204" pitchFamily="18" charset="0"/>
              </a:rPr>
              <a:t>Our facilities are among the most highly certified in the USA, they are EU (European Union) certified, meaning that all meat must come from animals that pass additional inspections</a:t>
            </a:r>
          </a:p>
          <a:p>
            <a:pPr marL="285750" indent="-285750">
              <a:buFont typeface="Arial" panose="020B0604020202020204" pitchFamily="34" charset="0"/>
              <a:buChar char="•"/>
            </a:pPr>
            <a:r>
              <a:rPr lang="en-US" altLang="en-US" sz="1900" b="1" dirty="0">
                <a:solidFill>
                  <a:srgbClr val="543019"/>
                </a:solidFill>
                <a:latin typeface="Cambria" panose="02040503050406030204" pitchFamily="18" charset="0"/>
              </a:rPr>
              <a:t>Many other premium foods do not meet these standards</a:t>
            </a:r>
          </a:p>
          <a:p>
            <a:pPr marL="285750" indent="-285750">
              <a:buFont typeface="Arial" panose="020B0604020202020204" pitchFamily="34" charset="0"/>
              <a:buChar char="•"/>
            </a:pPr>
            <a:endParaRPr lang="en-US" altLang="en-US" sz="1900" b="1" dirty="0">
              <a:solidFill>
                <a:srgbClr val="543019"/>
              </a:solidFill>
              <a:latin typeface="Cambria" panose="02040503050406030204" pitchFamily="18" charset="0"/>
            </a:endParaRPr>
          </a:p>
        </p:txBody>
      </p:sp>
      <p:sp>
        <p:nvSpPr>
          <p:cNvPr id="4" name="TextBox 3">
            <a:extLst>
              <a:ext uri="{FF2B5EF4-FFF2-40B4-BE49-F238E27FC236}">
                <a16:creationId xmlns:a16="http://schemas.microsoft.com/office/drawing/2014/main" id="{A9805FDD-42A3-45E1-9567-1D6A22658E36}"/>
              </a:ext>
            </a:extLst>
          </p:cNvPr>
          <p:cNvSpPr txBox="1"/>
          <p:nvPr/>
        </p:nvSpPr>
        <p:spPr>
          <a:xfrm>
            <a:off x="3405301" y="893026"/>
            <a:ext cx="4487431" cy="430887"/>
          </a:xfrm>
          <a:prstGeom prst="rect">
            <a:avLst/>
          </a:prstGeom>
          <a:noFill/>
        </p:spPr>
        <p:txBody>
          <a:bodyPr wrap="square" rtlCol="0">
            <a:spAutoFit/>
          </a:bodyPr>
          <a:lstStyle/>
          <a:p>
            <a:r>
              <a:rPr lang="en-US" sz="2200" b="1" i="1" dirty="0">
                <a:latin typeface="Cambria" panose="02040503050406030204" pitchFamily="18" charset="0"/>
                <a:ea typeface="Cambria" panose="02040503050406030204" pitchFamily="18" charset="0"/>
              </a:rPr>
              <a:t>And Prevents DCM Three Ways </a:t>
            </a:r>
          </a:p>
        </p:txBody>
      </p:sp>
      <p:sp>
        <p:nvSpPr>
          <p:cNvPr id="6" name="Slide Number Placeholder 5">
            <a:extLst>
              <a:ext uri="{FF2B5EF4-FFF2-40B4-BE49-F238E27FC236}">
                <a16:creationId xmlns:a16="http://schemas.microsoft.com/office/drawing/2014/main" id="{2B445E38-FE80-4F2E-A869-4FDD2594DECE}"/>
              </a:ext>
            </a:extLst>
          </p:cNvPr>
          <p:cNvSpPr>
            <a:spLocks noGrp="1"/>
          </p:cNvSpPr>
          <p:nvPr>
            <p:ph type="sldNum" sz="quarter" idx="12"/>
          </p:nvPr>
        </p:nvSpPr>
        <p:spPr>
          <a:xfrm>
            <a:off x="6748463" y="117475"/>
            <a:ext cx="2133600" cy="365125"/>
          </a:xfrm>
        </p:spPr>
        <p:txBody>
          <a:bodyPr/>
          <a:lstStyle/>
          <a:p>
            <a:fld id="{5381D904-3104-4963-AE3F-69835CADBB4D}" type="slidenum">
              <a:rPr lang="en-US" sz="1400" b="1" smtClean="0">
                <a:solidFill>
                  <a:schemeClr val="tx1">
                    <a:lumMod val="50000"/>
                    <a:lumOff val="50000"/>
                  </a:schemeClr>
                </a:solidFill>
              </a:rPr>
              <a:t>12</a:t>
            </a:fld>
            <a:endParaRPr lang="en-US" sz="1400" b="1" dirty="0">
              <a:solidFill>
                <a:schemeClr val="tx1">
                  <a:lumMod val="50000"/>
                  <a:lumOff val="50000"/>
                </a:schemeClr>
              </a:solidFill>
            </a:endParaRPr>
          </a:p>
        </p:txBody>
      </p:sp>
    </p:spTree>
    <p:extLst>
      <p:ext uri="{BB962C8B-B14F-4D97-AF65-F5344CB8AC3E}">
        <p14:creationId xmlns:p14="http://schemas.microsoft.com/office/powerpoint/2010/main" val="393068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500"/>
                                        <p:tgtEl>
                                          <p:spTgt spid="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500"/>
                                        <p:tgtEl>
                                          <p:spTgt spid="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500"/>
                                        <p:tgtEl>
                                          <p:spTgt spid="2">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15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1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5365" name="TextBox 1"/>
          <p:cNvSpPr txBox="1">
            <a:spLocks noChangeArrowheads="1"/>
          </p:cNvSpPr>
          <p:nvPr/>
        </p:nvSpPr>
        <p:spPr bwMode="auto">
          <a:xfrm>
            <a:off x="295275" y="1863725"/>
            <a:ext cx="85740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a:solidFill>
                  <a:srgbClr val="6737A7"/>
                </a:solidFill>
                <a:latin typeface="Constantia" panose="02030602050306030303" pitchFamily="18" charset="0"/>
              </a:rPr>
              <a:t>The only pet food owned by independent pet stores</a:t>
            </a:r>
          </a:p>
          <a:p>
            <a:pPr algn="ctr" eaLnBrk="1" hangingPunct="1">
              <a:spcBef>
                <a:spcPct val="0"/>
              </a:spcBef>
              <a:buFontTx/>
              <a:buNone/>
            </a:pPr>
            <a:r>
              <a:rPr lang="en-US" altLang="en-US" sz="2800" b="1" i="1">
                <a:solidFill>
                  <a:srgbClr val="6737A7"/>
                </a:solidFill>
                <a:latin typeface="Constantia" panose="02030602050306030303" pitchFamily="18" charset="0"/>
              </a:rPr>
              <a:t>and their co-op</a:t>
            </a:r>
          </a:p>
        </p:txBody>
      </p:sp>
      <p:sp>
        <p:nvSpPr>
          <p:cNvPr id="28" name="TextBox 27"/>
          <p:cNvSpPr txBox="1">
            <a:spLocks noChangeArrowheads="1"/>
          </p:cNvSpPr>
          <p:nvPr/>
        </p:nvSpPr>
        <p:spPr bwMode="auto">
          <a:xfrm>
            <a:off x="2397125" y="3006725"/>
            <a:ext cx="4687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u="sng" dirty="0">
                <a:solidFill>
                  <a:srgbClr val="543019"/>
                </a:solidFill>
                <a:latin typeface="Constantia" panose="02030602050306030303" pitchFamily="18" charset="0"/>
              </a:rPr>
              <a:t>The Reviewers  Agree: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3717925"/>
            <a:ext cx="2759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7275" y="3721100"/>
            <a:ext cx="220186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6EED46C-BB20-435B-8CDB-DCB899900FEF}"/>
              </a:ext>
            </a:extLst>
          </p:cNvPr>
          <p:cNvSpPr>
            <a:spLocks noGrp="1"/>
          </p:cNvSpPr>
          <p:nvPr>
            <p:ph type="sldNum" sz="quarter" idx="12"/>
          </p:nvPr>
        </p:nvSpPr>
        <p:spPr/>
        <p:txBody>
          <a:bodyPr/>
          <a:lstStyle/>
          <a:p>
            <a:fld id="{5381D904-3104-4963-AE3F-69835CADBB4D}" type="slidenum">
              <a:rPr lang="en-US" smtClean="0"/>
              <a:t>13</a:t>
            </a:fld>
            <a:endParaRPr lang="en-US"/>
          </a:p>
        </p:txBody>
      </p:sp>
    </p:spTree>
    <p:extLst>
      <p:ext uri="{BB962C8B-B14F-4D97-AF65-F5344CB8AC3E}">
        <p14:creationId xmlns:p14="http://schemas.microsoft.com/office/powerpoint/2010/main" val="1320640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500"/>
                                        <p:tgtEl>
                                          <p:spTgt spid="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5365" name="TextBox 1"/>
          <p:cNvSpPr txBox="1">
            <a:spLocks noChangeArrowheads="1"/>
          </p:cNvSpPr>
          <p:nvPr/>
        </p:nvSpPr>
        <p:spPr bwMode="auto">
          <a:xfrm>
            <a:off x="256744" y="1863725"/>
            <a:ext cx="8651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6737A7"/>
                </a:solidFill>
                <a:latin typeface="Constantia" panose="02030602050306030303" pitchFamily="18" charset="0"/>
              </a:rPr>
              <a:t>The only pet food owned by independent pet stores</a:t>
            </a:r>
          </a:p>
        </p:txBody>
      </p:sp>
      <p:pic>
        <p:nvPicPr>
          <p:cNvPr id="1536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6EED46C-BB20-435B-8CDB-DCB899900FEF}"/>
              </a:ext>
            </a:extLst>
          </p:cNvPr>
          <p:cNvSpPr>
            <a:spLocks noGrp="1"/>
          </p:cNvSpPr>
          <p:nvPr>
            <p:ph type="sldNum" sz="quarter" idx="12"/>
          </p:nvPr>
        </p:nvSpPr>
        <p:spPr/>
        <p:txBody>
          <a:bodyPr/>
          <a:lstStyle/>
          <a:p>
            <a:fld id="{5381D904-3104-4963-AE3F-69835CADBB4D}" type="slidenum">
              <a:rPr lang="en-US" smtClean="0"/>
              <a:t>14</a:t>
            </a:fld>
            <a:endParaRPr lang="en-US"/>
          </a:p>
        </p:txBody>
      </p:sp>
      <p:sp>
        <p:nvSpPr>
          <p:cNvPr id="11" name="TextBox 10">
            <a:extLst>
              <a:ext uri="{FF2B5EF4-FFF2-40B4-BE49-F238E27FC236}">
                <a16:creationId xmlns:a16="http://schemas.microsoft.com/office/drawing/2014/main" id="{63C8DC8F-0CFB-4B0A-91D6-D150BE9F6DF6}"/>
              </a:ext>
            </a:extLst>
          </p:cNvPr>
          <p:cNvSpPr txBox="1">
            <a:spLocks noChangeArrowheads="1"/>
          </p:cNvSpPr>
          <p:nvPr/>
        </p:nvSpPr>
        <p:spPr bwMode="auto">
          <a:xfrm>
            <a:off x="1569862" y="3180479"/>
            <a:ext cx="63531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543019"/>
                </a:solidFill>
                <a:latin typeface="Cambria" panose="02040503050406030204" pitchFamily="18" charset="0"/>
              </a:rPr>
              <a:t>NO Corn, Soy, Wheat, Gluten, Dairy, </a:t>
            </a:r>
          </a:p>
          <a:p>
            <a:pPr algn="ctr" eaLnBrk="1" hangingPunct="1">
              <a:spcBef>
                <a:spcPct val="0"/>
              </a:spcBef>
              <a:buFontTx/>
              <a:buNone/>
            </a:pPr>
            <a:r>
              <a:rPr lang="en-US" altLang="en-US" sz="2200" b="1" i="1" dirty="0">
                <a:solidFill>
                  <a:srgbClr val="543019"/>
                </a:solidFill>
                <a:latin typeface="Cambria" panose="02040503050406030204" pitchFamily="18" charset="0"/>
              </a:rPr>
              <a:t>or Ethoxyquin</a:t>
            </a:r>
          </a:p>
        </p:txBody>
      </p:sp>
      <p:sp>
        <p:nvSpPr>
          <p:cNvPr id="12" name="TextBox 11">
            <a:extLst>
              <a:ext uri="{FF2B5EF4-FFF2-40B4-BE49-F238E27FC236}">
                <a16:creationId xmlns:a16="http://schemas.microsoft.com/office/drawing/2014/main" id="{86E5F8EB-10A4-4805-8600-AE8796793A10}"/>
              </a:ext>
            </a:extLst>
          </p:cNvPr>
          <p:cNvSpPr txBox="1">
            <a:spLocks noChangeArrowheads="1"/>
          </p:cNvSpPr>
          <p:nvPr/>
        </p:nvSpPr>
        <p:spPr bwMode="auto">
          <a:xfrm>
            <a:off x="752000" y="2394882"/>
            <a:ext cx="79749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Great for Picky Eaters and Sensitive Stomachs—</a:t>
            </a:r>
          </a:p>
          <a:p>
            <a:pPr algn="ctr" eaLnBrk="1" hangingPunct="1">
              <a:spcBef>
                <a:spcPct val="0"/>
              </a:spcBef>
              <a:buFontTx/>
              <a:buNone/>
            </a:pPr>
            <a:r>
              <a:rPr lang="en-US" altLang="en-US" sz="2200" b="1" dirty="0">
                <a:solidFill>
                  <a:srgbClr val="543019"/>
                </a:solidFill>
                <a:latin typeface="Cambria" panose="02040503050406030204" pitchFamily="18" charset="0"/>
              </a:rPr>
              <a:t>Over 70% of Protein from Animal Sources</a:t>
            </a:r>
          </a:p>
        </p:txBody>
      </p:sp>
      <p:sp>
        <p:nvSpPr>
          <p:cNvPr id="13" name="TextBox 12">
            <a:extLst>
              <a:ext uri="{FF2B5EF4-FFF2-40B4-BE49-F238E27FC236}">
                <a16:creationId xmlns:a16="http://schemas.microsoft.com/office/drawing/2014/main" id="{BA5B90CB-202A-44AE-BA69-B61349EBE995}"/>
              </a:ext>
            </a:extLst>
          </p:cNvPr>
          <p:cNvSpPr txBox="1">
            <a:spLocks noChangeArrowheads="1"/>
          </p:cNvSpPr>
          <p:nvPr/>
        </p:nvSpPr>
        <p:spPr bwMode="auto">
          <a:xfrm>
            <a:off x="2300375" y="5664825"/>
            <a:ext cx="51211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altLang="en-US" sz="2200" b="1" dirty="0">
                <a:solidFill>
                  <a:srgbClr val="543019"/>
                </a:solidFill>
                <a:latin typeface="Cambria" panose="02040503050406030204" pitchFamily="18" charset="0"/>
              </a:rPr>
              <a:t>Grandma Mae’s has never had a recall</a:t>
            </a:r>
            <a:endParaRPr lang="en-US" altLang="en-US" sz="2200" b="1" dirty="0">
              <a:solidFill>
                <a:srgbClr val="4B3905"/>
              </a:solidFill>
              <a:latin typeface="Cambria" panose="02040503050406030204" pitchFamily="18" charset="0"/>
            </a:endParaRPr>
          </a:p>
        </p:txBody>
      </p:sp>
      <p:sp>
        <p:nvSpPr>
          <p:cNvPr id="14" name="TextBox 13">
            <a:extLst>
              <a:ext uri="{FF2B5EF4-FFF2-40B4-BE49-F238E27FC236}">
                <a16:creationId xmlns:a16="http://schemas.microsoft.com/office/drawing/2014/main" id="{00591AC0-43C6-42AD-B992-75CF473FEF44}"/>
              </a:ext>
            </a:extLst>
          </p:cNvPr>
          <p:cNvSpPr txBox="1">
            <a:spLocks noChangeArrowheads="1"/>
          </p:cNvSpPr>
          <p:nvPr/>
        </p:nvSpPr>
        <p:spPr bwMode="auto">
          <a:xfrm>
            <a:off x="2897470" y="3949920"/>
            <a:ext cx="36840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NO artificial preservatives, </a:t>
            </a:r>
          </a:p>
          <a:p>
            <a:pPr algn="ctr" eaLnBrk="1" hangingPunct="1">
              <a:spcBef>
                <a:spcPct val="0"/>
              </a:spcBef>
              <a:buFontTx/>
              <a:buNone/>
            </a:pPr>
            <a:r>
              <a:rPr lang="en-US" altLang="en-US" sz="2200" b="1" dirty="0">
                <a:solidFill>
                  <a:srgbClr val="543019"/>
                </a:solidFill>
                <a:latin typeface="Cambria" panose="02040503050406030204" pitchFamily="18" charset="0"/>
              </a:rPr>
              <a:t>colors, flavors, or fillers </a:t>
            </a:r>
          </a:p>
        </p:txBody>
      </p:sp>
      <p:sp>
        <p:nvSpPr>
          <p:cNvPr id="15" name="Rectangle 14">
            <a:extLst>
              <a:ext uri="{FF2B5EF4-FFF2-40B4-BE49-F238E27FC236}">
                <a16:creationId xmlns:a16="http://schemas.microsoft.com/office/drawing/2014/main" id="{41799C1F-B93C-4BF0-A10A-03DAA0221D66}"/>
              </a:ext>
            </a:extLst>
          </p:cNvPr>
          <p:cNvSpPr/>
          <p:nvPr/>
        </p:nvSpPr>
        <p:spPr>
          <a:xfrm>
            <a:off x="2588135" y="4788097"/>
            <a:ext cx="4316630" cy="769441"/>
          </a:xfrm>
          <a:prstGeom prst="rect">
            <a:avLst/>
          </a:prstGeom>
        </p:spPr>
        <p:txBody>
          <a:bodyPr wrap="none">
            <a:spAutoFit/>
          </a:bodyPr>
          <a:lstStyle/>
          <a:p>
            <a:pPr algn="ctr">
              <a:spcBef>
                <a:spcPct val="0"/>
              </a:spcBef>
            </a:pPr>
            <a:r>
              <a:rPr lang="en-US" altLang="en-US" sz="2200" b="1" i="1" dirty="0">
                <a:solidFill>
                  <a:srgbClr val="543019"/>
                </a:solidFill>
                <a:latin typeface="Cambria" panose="02040503050406030204" pitchFamily="18" charset="0"/>
              </a:rPr>
              <a:t>Converting to 100% Sustainable </a:t>
            </a:r>
          </a:p>
          <a:p>
            <a:pPr algn="ctr">
              <a:spcBef>
                <a:spcPct val="0"/>
              </a:spcBef>
            </a:pPr>
            <a:r>
              <a:rPr lang="en-US" altLang="en-US" sz="2200" b="1" i="1" dirty="0">
                <a:solidFill>
                  <a:srgbClr val="543019"/>
                </a:solidFill>
                <a:latin typeface="Cambria" panose="02040503050406030204" pitchFamily="18" charset="0"/>
              </a:rPr>
              <a:t>Packaging in 2019-2020</a:t>
            </a:r>
          </a:p>
        </p:txBody>
      </p:sp>
    </p:spTree>
    <p:extLst>
      <p:ext uri="{BB962C8B-B14F-4D97-AF65-F5344CB8AC3E}">
        <p14:creationId xmlns:p14="http://schemas.microsoft.com/office/powerpoint/2010/main" val="20734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1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1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1500"/>
                                        <p:tgtEl>
                                          <p:spTgt spid="15">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1500"/>
                                        <p:tgtEl>
                                          <p:spTgt spid="1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33350" y="265113"/>
            <a:ext cx="3252788" cy="614362"/>
          </a:xfrm>
          <a:prstGeom prst="rect">
            <a:avLst/>
          </a:prstGeom>
          <a:noFill/>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THE STORY OF</a:t>
            </a:r>
          </a:p>
        </p:txBody>
      </p:sp>
      <p:sp>
        <p:nvSpPr>
          <p:cNvPr id="20" name="Rectangle 19"/>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6138" y="185738"/>
            <a:ext cx="55959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381000" y="1189038"/>
            <a:ext cx="61785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600" b="1">
                <a:solidFill>
                  <a:srgbClr val="543019"/>
                </a:solidFill>
                <a:latin typeface="Cambria" panose="02040503050406030204" pitchFamily="18" charset="0"/>
              </a:rPr>
              <a:t>Grandma Mae’s Country Naturals was founded in 2007 when a group of independent pet store owners met to discuss what was happening in the pet food industry. </a:t>
            </a:r>
            <a:endParaRPr lang="en-US" altLang="en-US" sz="2600" b="1">
              <a:solidFill>
                <a:srgbClr val="460D00"/>
              </a:solidFill>
              <a:latin typeface="Cambria" panose="02040503050406030204" pitchFamily="18" charset="0"/>
            </a:endParaRPr>
          </a:p>
        </p:txBody>
      </p:sp>
      <p:sp>
        <p:nvSpPr>
          <p:cNvPr id="19" name="TextBox 18"/>
          <p:cNvSpPr txBox="1">
            <a:spLocks noChangeArrowheads="1"/>
          </p:cNvSpPr>
          <p:nvPr/>
        </p:nvSpPr>
        <p:spPr bwMode="auto">
          <a:xfrm>
            <a:off x="2443163" y="3697288"/>
            <a:ext cx="65389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600" b="1">
                <a:solidFill>
                  <a:srgbClr val="543019"/>
                </a:solidFill>
                <a:latin typeface="Cambria" panose="02040503050406030204" pitchFamily="18" charset="0"/>
              </a:rPr>
              <a:t>They were concerned that many of the best premium food brands were being acquired by large corporations— leading to a decline in quality and nutrition, and an increase in prices.</a:t>
            </a:r>
          </a:p>
        </p:txBody>
      </p:sp>
      <p:pic>
        <p:nvPicPr>
          <p:cNvPr id="16" name="Picture 3" descr="C:\Users\Nathalie\Documents\Nexpet\GMCN\Powerpoint\Charts and images\clip art\dacshundnobkg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919163"/>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Nathalie\Documents\Nexpet\GMCN\Powerpoint\Charts and images\clip art\Catstogeth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76625"/>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E3820C5-280B-4A67-8E5B-57ED6CF2A7A5}"/>
              </a:ext>
            </a:extLst>
          </p:cNvPr>
          <p:cNvSpPr>
            <a:spLocks noGrp="1"/>
          </p:cNvSpPr>
          <p:nvPr>
            <p:ph type="sldNum" sz="quarter" idx="12"/>
          </p:nvPr>
        </p:nvSpPr>
        <p:spPr>
          <a:xfrm>
            <a:off x="6613526" y="82550"/>
            <a:ext cx="2133600" cy="365125"/>
          </a:xfrm>
        </p:spPr>
        <p:txBody>
          <a:bodyPr/>
          <a:lstStyle/>
          <a:p>
            <a:fld id="{5381D904-3104-4963-AE3F-69835CADBB4D}" type="slidenum">
              <a:rPr lang="en-US" smtClean="0"/>
              <a:t>15</a:t>
            </a:fld>
            <a:endParaRPr lang="en-US" dirty="0"/>
          </a:p>
        </p:txBody>
      </p:sp>
    </p:spTree>
    <p:extLst>
      <p:ext uri="{BB962C8B-B14F-4D97-AF65-F5344CB8AC3E}">
        <p14:creationId xmlns:p14="http://schemas.microsoft.com/office/powerpoint/2010/main" val="498439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500"/>
                                        <p:tgtEl>
                                          <p:spTgt spid="19">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133350" y="265113"/>
            <a:ext cx="3252788" cy="614362"/>
          </a:xfrm>
          <a:prstGeom prst="rect">
            <a:avLst/>
          </a:prstGeom>
          <a:noFill/>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r>
              <a:rPr lang="en-US" sz="3400" b="1" dirty="0">
                <a:ln w="12700">
                  <a:noFill/>
                  <a:prstDash val="solid"/>
                </a:ln>
                <a:solidFill>
                  <a:srgbClr val="543019"/>
                </a:solidFill>
                <a:effectLst>
                  <a:outerShdw blurRad="41275" dist="20320" dir="1800000" algn="tl" rotWithShape="0">
                    <a:srgbClr val="000000">
                      <a:alpha val="40000"/>
                    </a:srgbClr>
                  </a:outerShdw>
                </a:effectLst>
                <a:latin typeface="Sitka Subheading" panose="02000505000000020004" pitchFamily="2" charset="0"/>
              </a:rPr>
              <a:t>THE STORY OF</a:t>
            </a:r>
          </a:p>
        </p:txBody>
      </p:sp>
      <p:sp>
        <p:nvSpPr>
          <p:cNvPr id="20" name="Rectangle 19"/>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18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6138" y="185738"/>
            <a:ext cx="55959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3063081" y="1116013"/>
            <a:ext cx="601662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500" b="1" dirty="0">
                <a:solidFill>
                  <a:srgbClr val="543019"/>
                </a:solidFill>
                <a:latin typeface="Cambria" panose="02040503050406030204" pitchFamily="18" charset="0"/>
              </a:rPr>
              <a:t>To provide their customers with a product of the quality they wanted,  these small business owners pooled their funds to start the only independent-retailer owned pet food</a:t>
            </a:r>
          </a:p>
        </p:txBody>
      </p:sp>
      <p:sp>
        <p:nvSpPr>
          <p:cNvPr id="19" name="TextBox 18"/>
          <p:cNvSpPr txBox="1">
            <a:spLocks noChangeArrowheads="1"/>
          </p:cNvSpPr>
          <p:nvPr/>
        </p:nvSpPr>
        <p:spPr bwMode="auto">
          <a:xfrm>
            <a:off x="457200" y="3427309"/>
            <a:ext cx="653891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500" b="1" dirty="0">
                <a:solidFill>
                  <a:srgbClr val="543019"/>
                </a:solidFill>
                <a:latin typeface="Cambria" panose="02040503050406030204" pitchFamily="18" charset="0"/>
              </a:rPr>
              <a:t>Today, the need for Country Naturals is greater than ever.  The trend of buyouts of premium food companies continues </a:t>
            </a:r>
          </a:p>
          <a:p>
            <a:pPr eaLnBrk="1" hangingPunct="1">
              <a:spcBef>
                <a:spcPct val="0"/>
              </a:spcBef>
            </a:pPr>
            <a:endParaRPr lang="en-US" altLang="en-US" sz="900" b="1" dirty="0">
              <a:solidFill>
                <a:srgbClr val="543019"/>
              </a:solidFill>
              <a:latin typeface="Cambria" panose="02040503050406030204" pitchFamily="18" charset="0"/>
            </a:endParaRPr>
          </a:p>
          <a:p>
            <a:pPr eaLnBrk="1" hangingPunct="1">
              <a:spcBef>
                <a:spcPct val="0"/>
              </a:spcBef>
            </a:pPr>
            <a:r>
              <a:rPr lang="en-US" altLang="en-US" sz="2500" b="1" dirty="0">
                <a:solidFill>
                  <a:srgbClr val="543019"/>
                </a:solidFill>
                <a:latin typeface="Cambria" panose="02040503050406030204" pitchFamily="18" charset="0"/>
              </a:rPr>
              <a:t>Competition on premium pet food is even fiercer with supermarkets getting in &amp; Amazon &amp; Chewy.com selling their own brands</a:t>
            </a:r>
          </a:p>
        </p:txBody>
      </p:sp>
      <p:pic>
        <p:nvPicPr>
          <p:cNvPr id="10" name="Picture 4" descr="C:\Users\Nathalie\Documents\Nexpet\GMCN\Powerpoint\Charts and images\clip art\dogandcatnobkg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572294"/>
            <a:ext cx="304006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Nathalie\Documents\Nexpet\GMCN\Powerpoint\Charts and images\clip art\retrievernobkgr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3505200"/>
            <a:ext cx="219392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A48631F-9ECA-40D2-8037-6671BD7B1D3F}"/>
              </a:ext>
            </a:extLst>
          </p:cNvPr>
          <p:cNvSpPr>
            <a:spLocks noGrp="1"/>
          </p:cNvSpPr>
          <p:nvPr>
            <p:ph type="sldNum" sz="quarter" idx="12"/>
          </p:nvPr>
        </p:nvSpPr>
        <p:spPr>
          <a:xfrm>
            <a:off x="6619875" y="82550"/>
            <a:ext cx="2133600" cy="365125"/>
          </a:xfrm>
        </p:spPr>
        <p:txBody>
          <a:bodyPr/>
          <a:lstStyle/>
          <a:p>
            <a:fld id="{5381D904-3104-4963-AE3F-69835CADBB4D}" type="slidenum">
              <a:rPr lang="en-US" smtClean="0"/>
              <a:t>16</a:t>
            </a:fld>
            <a:endParaRPr lang="en-US" dirty="0"/>
          </a:p>
        </p:txBody>
      </p:sp>
    </p:spTree>
    <p:extLst>
      <p:ext uri="{BB962C8B-B14F-4D97-AF65-F5344CB8AC3E}">
        <p14:creationId xmlns:p14="http://schemas.microsoft.com/office/powerpoint/2010/main" val="4276733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1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1500"/>
                                        <p:tgtEl>
                                          <p:spTgt spid="1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 y="1324731"/>
            <a:ext cx="7924800" cy="523220"/>
          </a:xfrm>
          <a:prstGeom prst="rect">
            <a:avLst/>
          </a:prstGeom>
          <a:noFill/>
        </p:spPr>
        <p:txBody>
          <a:bodyPr wrap="square" rtlCol="0">
            <a:spAutoFit/>
          </a:bodyPr>
          <a:lstStyle/>
          <a:p>
            <a:pPr algn="ctr">
              <a:defRPr/>
            </a:pPr>
            <a:r>
              <a:rPr lang="en-US" sz="2800" b="1" i="1" dirty="0">
                <a:ln w="12700">
                  <a:solidFill>
                    <a:srgbClr val="6737A7"/>
                  </a:solidFill>
                  <a:prstDash val="solid"/>
                </a:ln>
                <a:solidFill>
                  <a:srgbClr val="6737A7"/>
                </a:solidFill>
                <a:latin typeface="Constantia" panose="02030602050306030303" pitchFamily="18" charset="0"/>
              </a:rPr>
              <a:t>Overview of Dry Food Products</a:t>
            </a:r>
          </a:p>
        </p:txBody>
      </p:sp>
      <p:sp>
        <p:nvSpPr>
          <p:cNvPr id="9" name="TextBox 8"/>
          <p:cNvSpPr txBox="1"/>
          <p:nvPr/>
        </p:nvSpPr>
        <p:spPr>
          <a:xfrm>
            <a:off x="740229" y="1873414"/>
            <a:ext cx="3200400" cy="646331"/>
          </a:xfrm>
          <a:prstGeom prst="rect">
            <a:avLst/>
          </a:prstGeom>
          <a:noFill/>
        </p:spPr>
        <p:txBody>
          <a:bodyPr wrap="square" rtlCol="0">
            <a:spAutoFit/>
          </a:bodyPr>
          <a:lstStyle/>
          <a:p>
            <a:pPr algn="ctr">
              <a:spcBef>
                <a:spcPct val="0"/>
              </a:spcBef>
            </a:pPr>
            <a:r>
              <a:rPr lang="en-US" altLang="en-US" b="1" dirty="0">
                <a:solidFill>
                  <a:srgbClr val="543019"/>
                </a:solidFill>
                <a:latin typeface="Cambria" panose="02040503050406030204" pitchFamily="18" charset="0"/>
              </a:rPr>
              <a:t>Ten Grain Free Dog Foods, including:</a:t>
            </a:r>
          </a:p>
        </p:txBody>
      </p:sp>
      <p:sp>
        <p:nvSpPr>
          <p:cNvPr id="10" name="TextBox 9"/>
          <p:cNvSpPr txBox="1"/>
          <p:nvPr/>
        </p:nvSpPr>
        <p:spPr>
          <a:xfrm>
            <a:off x="5029200" y="1922908"/>
            <a:ext cx="3581400" cy="646331"/>
          </a:xfrm>
          <a:prstGeom prst="rect">
            <a:avLst/>
          </a:prstGeom>
          <a:noFill/>
        </p:spPr>
        <p:txBody>
          <a:bodyPr wrap="square" rtlCol="0">
            <a:spAutoFit/>
          </a:bodyPr>
          <a:lstStyle/>
          <a:p>
            <a:pPr algn="ctr">
              <a:spcBef>
                <a:spcPct val="0"/>
              </a:spcBef>
            </a:pPr>
            <a:r>
              <a:rPr lang="en-US" altLang="en-US" b="1" dirty="0">
                <a:solidFill>
                  <a:srgbClr val="543019"/>
                </a:solidFill>
                <a:latin typeface="Cambria" panose="02040503050406030204" pitchFamily="18" charset="0"/>
              </a:rPr>
              <a:t>Seven Grain-Inclusive Dog Foods, including:</a:t>
            </a:r>
          </a:p>
        </p:txBody>
      </p:sp>
      <p:sp>
        <p:nvSpPr>
          <p:cNvPr id="11" name="TextBox 10"/>
          <p:cNvSpPr txBox="1"/>
          <p:nvPr/>
        </p:nvSpPr>
        <p:spPr>
          <a:xfrm>
            <a:off x="2908174" y="4423360"/>
            <a:ext cx="3327651" cy="369332"/>
          </a:xfrm>
          <a:prstGeom prst="rect">
            <a:avLst/>
          </a:prstGeom>
          <a:noFill/>
        </p:spPr>
        <p:txBody>
          <a:bodyPr wrap="square" rtlCol="0">
            <a:spAutoFit/>
          </a:bodyPr>
          <a:lstStyle/>
          <a:p>
            <a:pPr algn="ctr">
              <a:spcBef>
                <a:spcPct val="0"/>
              </a:spcBef>
            </a:pPr>
            <a:r>
              <a:rPr lang="en-US" altLang="en-US" b="1" dirty="0">
                <a:solidFill>
                  <a:srgbClr val="543019"/>
                </a:solidFill>
                <a:latin typeface="Cambria" panose="02040503050406030204" pitchFamily="18" charset="0"/>
              </a:rPr>
              <a:t>Four Dry Cat Foods, including:</a:t>
            </a:r>
          </a:p>
        </p:txBody>
      </p:sp>
      <p:pic>
        <p:nvPicPr>
          <p:cNvPr id="13" name="Picture 2" descr="C:\Users\Bar\Downloads\chick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442" y="2679959"/>
            <a:ext cx="986554" cy="14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611" y="2638774"/>
            <a:ext cx="1173719" cy="15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0905" y="2717859"/>
            <a:ext cx="1081760" cy="165246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303" y="2717859"/>
            <a:ext cx="1068928" cy="163286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0400" y="4884431"/>
            <a:ext cx="1132719" cy="169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1793DB0-D70F-4B6D-8283-AD513CEF36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5341" y="2774445"/>
            <a:ext cx="1013126" cy="1519689"/>
          </a:xfrm>
          <a:prstGeom prst="rect">
            <a:avLst/>
          </a:prstGeom>
        </p:spPr>
      </p:pic>
      <p:sp>
        <p:nvSpPr>
          <p:cNvPr id="5" name="Slide Number Placeholder 4">
            <a:extLst>
              <a:ext uri="{FF2B5EF4-FFF2-40B4-BE49-F238E27FC236}">
                <a16:creationId xmlns:a16="http://schemas.microsoft.com/office/drawing/2014/main" id="{D63A5733-B249-4899-B195-F17AAD8C3CED}"/>
              </a:ext>
            </a:extLst>
          </p:cNvPr>
          <p:cNvSpPr>
            <a:spLocks noGrp="1"/>
          </p:cNvSpPr>
          <p:nvPr>
            <p:ph type="sldNum" sz="quarter" idx="12"/>
          </p:nvPr>
        </p:nvSpPr>
        <p:spPr/>
        <p:txBody>
          <a:bodyPr/>
          <a:lstStyle/>
          <a:p>
            <a:fld id="{5381D904-3104-4963-AE3F-69835CADBB4D}" type="slidenum">
              <a:rPr lang="en-US" smtClean="0"/>
              <a:t>17</a:t>
            </a:fld>
            <a:endParaRPr lang="en-US"/>
          </a:p>
        </p:txBody>
      </p:sp>
      <p:pic>
        <p:nvPicPr>
          <p:cNvPr id="8" name="Picture 7">
            <a:extLst>
              <a:ext uri="{FF2B5EF4-FFF2-40B4-BE49-F238E27FC236}">
                <a16:creationId xmlns:a16="http://schemas.microsoft.com/office/drawing/2014/main" id="{49F2B25C-910B-4F1F-B2EF-2F7F977DE4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4867649"/>
            <a:ext cx="1219105" cy="1828658"/>
          </a:xfrm>
          <a:prstGeom prst="rect">
            <a:avLst/>
          </a:prstGeom>
        </p:spPr>
      </p:pic>
      <p:pic>
        <p:nvPicPr>
          <p:cNvPr id="20" name="Picture 19">
            <a:extLst>
              <a:ext uri="{FF2B5EF4-FFF2-40B4-BE49-F238E27FC236}">
                <a16:creationId xmlns:a16="http://schemas.microsoft.com/office/drawing/2014/main" id="{5014B9EB-3D49-4DC9-92C6-A1318D4FB9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3331" y="2636501"/>
            <a:ext cx="1064473" cy="1596710"/>
          </a:xfrm>
          <a:prstGeom prst="rect">
            <a:avLst/>
          </a:prstGeom>
        </p:spPr>
      </p:pic>
    </p:spTree>
    <p:extLst>
      <p:ext uri="{BB962C8B-B14F-4D97-AF65-F5344CB8AC3E}">
        <p14:creationId xmlns:p14="http://schemas.microsoft.com/office/powerpoint/2010/main" val="4912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56" y="4503844"/>
            <a:ext cx="1524000" cy="19842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47936"/>
            <a:ext cx="1509912" cy="2032177"/>
          </a:xfrm>
          <a:prstGeom prst="rect">
            <a:avLst/>
          </a:prstGeom>
        </p:spPr>
      </p:pic>
      <p:sp>
        <p:nvSpPr>
          <p:cNvPr id="7" name="Rectangle 6"/>
          <p:cNvSpPr/>
          <p:nvPr/>
        </p:nvSpPr>
        <p:spPr>
          <a:xfrm>
            <a:off x="-30480" y="1245514"/>
            <a:ext cx="9142052" cy="113877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Grain Free AND Chicken Free Formulas for special groups of dogs</a:t>
            </a:r>
          </a:p>
        </p:txBody>
      </p:sp>
      <p:sp>
        <p:nvSpPr>
          <p:cNvPr id="8" name="Rectangle 7"/>
          <p:cNvSpPr>
            <a:spLocks noChangeArrowheads="1"/>
          </p:cNvSpPr>
          <p:nvPr/>
        </p:nvSpPr>
        <p:spPr bwMode="auto">
          <a:xfrm>
            <a:off x="3875406" y="2592392"/>
            <a:ext cx="47224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400" b="1" dirty="0">
                <a:solidFill>
                  <a:srgbClr val="543019"/>
                </a:solidFill>
                <a:latin typeface="Cambria" panose="02040503050406030204" pitchFamily="18" charset="0"/>
              </a:rPr>
              <a:t>Many customers now prefer grain free</a:t>
            </a:r>
          </a:p>
        </p:txBody>
      </p:sp>
      <p:sp>
        <p:nvSpPr>
          <p:cNvPr id="2" name="Rectangle 1"/>
          <p:cNvSpPr/>
          <p:nvPr/>
        </p:nvSpPr>
        <p:spPr>
          <a:xfrm>
            <a:off x="3733800" y="3506579"/>
            <a:ext cx="5105400" cy="830997"/>
          </a:xfrm>
          <a:prstGeom prst="rect">
            <a:avLst/>
          </a:prstGeom>
        </p:spPr>
        <p:txBody>
          <a:bodyPr wrap="square">
            <a:spAutoFit/>
          </a:bodyPr>
          <a:lstStyle/>
          <a:p>
            <a:pPr algn="ctr" eaLnBrk="1" hangingPunct="1"/>
            <a:r>
              <a:rPr lang="en-US" altLang="en-US" sz="2400" b="1" i="1" dirty="0">
                <a:solidFill>
                  <a:srgbClr val="7F3214"/>
                </a:solidFill>
                <a:latin typeface="Cambria" panose="02040503050406030204" pitchFamily="18" charset="0"/>
              </a:rPr>
              <a:t>Many of these same customers also want to start avoiding chicken</a:t>
            </a:r>
          </a:p>
        </p:txBody>
      </p:sp>
      <p:sp>
        <p:nvSpPr>
          <p:cNvPr id="9" name="Rectangle 8"/>
          <p:cNvSpPr/>
          <p:nvPr/>
        </p:nvSpPr>
        <p:spPr>
          <a:xfrm>
            <a:off x="3867150" y="4503844"/>
            <a:ext cx="4838700" cy="1938992"/>
          </a:xfrm>
          <a:prstGeom prst="rect">
            <a:avLst/>
          </a:prstGeom>
        </p:spPr>
        <p:txBody>
          <a:bodyPr wrap="square">
            <a:spAutoFit/>
          </a:bodyPr>
          <a:lstStyle/>
          <a:p>
            <a:pPr algn="ctr" eaLnBrk="1" hangingPunct="1"/>
            <a:r>
              <a:rPr lang="en-US" altLang="en-US" sz="2400" b="1" dirty="0">
                <a:solidFill>
                  <a:srgbClr val="543019"/>
                </a:solidFill>
                <a:latin typeface="Cambria" panose="02040503050406030204" pitchFamily="18" charset="0"/>
              </a:rPr>
              <a:t>Most </a:t>
            </a:r>
            <a:r>
              <a:rPr lang="en-US" altLang="en-US" sz="2400" b="1" u="sng" dirty="0">
                <a:solidFill>
                  <a:srgbClr val="543019"/>
                </a:solidFill>
                <a:latin typeface="Cambria" panose="02040503050406030204" pitchFamily="18" charset="0"/>
              </a:rPr>
              <a:t>Small Breed</a:t>
            </a:r>
            <a:r>
              <a:rPr lang="en-US" altLang="en-US" sz="2400" b="1" dirty="0">
                <a:solidFill>
                  <a:srgbClr val="543019"/>
                </a:solidFill>
                <a:latin typeface="Cambria" panose="02040503050406030204" pitchFamily="18" charset="0"/>
              </a:rPr>
              <a:t>, </a:t>
            </a:r>
            <a:r>
              <a:rPr lang="en-US" altLang="en-US" sz="2400" b="1" u="sng" dirty="0">
                <a:solidFill>
                  <a:srgbClr val="543019"/>
                </a:solidFill>
                <a:latin typeface="Cambria" panose="02040503050406030204" pitchFamily="18" charset="0"/>
              </a:rPr>
              <a:t>Large Breed </a:t>
            </a:r>
            <a:r>
              <a:rPr lang="en-US" altLang="en-US" sz="2400" b="1" dirty="0">
                <a:solidFill>
                  <a:srgbClr val="543019"/>
                </a:solidFill>
                <a:latin typeface="Cambria" panose="02040503050406030204" pitchFamily="18" charset="0"/>
              </a:rPr>
              <a:t>and </a:t>
            </a:r>
            <a:r>
              <a:rPr lang="en-US" altLang="en-US" sz="2400" b="1" u="sng" dirty="0">
                <a:solidFill>
                  <a:srgbClr val="543019"/>
                </a:solidFill>
                <a:latin typeface="Cambria" panose="02040503050406030204" pitchFamily="18" charset="0"/>
              </a:rPr>
              <a:t>Low Fat Formulas </a:t>
            </a:r>
            <a:r>
              <a:rPr lang="en-US" altLang="en-US" sz="2400" b="1" dirty="0">
                <a:solidFill>
                  <a:srgbClr val="543019"/>
                </a:solidFill>
                <a:latin typeface="Cambria" panose="02040503050406030204" pitchFamily="18" charset="0"/>
              </a:rPr>
              <a:t>are not </a:t>
            </a:r>
            <a:r>
              <a:rPr lang="en-US" altLang="en-US" sz="2400" b="1" i="1" dirty="0">
                <a:solidFill>
                  <a:schemeClr val="accent5">
                    <a:lumMod val="75000"/>
                  </a:schemeClr>
                </a:solidFill>
                <a:latin typeface="Cambria" panose="02040503050406030204" pitchFamily="18" charset="0"/>
              </a:rPr>
              <a:t>GRAIN FREE </a:t>
            </a:r>
            <a:r>
              <a:rPr lang="en-US" altLang="en-US" sz="2400" b="1" dirty="0">
                <a:solidFill>
                  <a:srgbClr val="543019"/>
                </a:solidFill>
                <a:latin typeface="Cambria" panose="02040503050406030204" pitchFamily="18" charset="0"/>
              </a:rPr>
              <a:t>&amp; </a:t>
            </a:r>
            <a:r>
              <a:rPr lang="en-US" altLang="en-US" sz="2400" b="1" i="1" dirty="0">
                <a:solidFill>
                  <a:schemeClr val="accent5">
                    <a:lumMod val="75000"/>
                  </a:schemeClr>
                </a:solidFill>
                <a:latin typeface="Cambria" panose="02040503050406030204" pitchFamily="18" charset="0"/>
              </a:rPr>
              <a:t>CHICKEN FREE </a:t>
            </a:r>
          </a:p>
          <a:p>
            <a:pPr algn="ctr" eaLnBrk="1" hangingPunct="1"/>
            <a:r>
              <a:rPr lang="en-US" altLang="en-US" sz="2400" b="1" dirty="0">
                <a:solidFill>
                  <a:srgbClr val="543019"/>
                </a:solidFill>
                <a:latin typeface="Cambria" panose="02040503050406030204" pitchFamily="18" charset="0"/>
              </a:rPr>
              <a:t>but the formulas from </a:t>
            </a:r>
          </a:p>
          <a:p>
            <a:pPr algn="ctr" eaLnBrk="1" hangingPunct="1"/>
            <a:r>
              <a:rPr lang="en-US" altLang="en-US" sz="2400" b="1" dirty="0">
                <a:solidFill>
                  <a:srgbClr val="543019"/>
                </a:solidFill>
                <a:latin typeface="Cambria" panose="02040503050406030204" pitchFamily="18" charset="0"/>
              </a:rPr>
              <a:t>Grandma Mae’s are both</a:t>
            </a:r>
          </a:p>
        </p:txBody>
      </p:sp>
      <p:sp>
        <p:nvSpPr>
          <p:cNvPr id="10" name="Slide Number Placeholder 9">
            <a:extLst>
              <a:ext uri="{FF2B5EF4-FFF2-40B4-BE49-F238E27FC236}">
                <a16:creationId xmlns:a16="http://schemas.microsoft.com/office/drawing/2014/main" id="{D8CF00DB-D98B-4B7F-B731-6236A1C438D8}"/>
              </a:ext>
            </a:extLst>
          </p:cNvPr>
          <p:cNvSpPr>
            <a:spLocks noGrp="1"/>
          </p:cNvSpPr>
          <p:nvPr>
            <p:ph type="sldNum" sz="quarter" idx="12"/>
          </p:nvPr>
        </p:nvSpPr>
        <p:spPr/>
        <p:txBody>
          <a:bodyPr/>
          <a:lstStyle/>
          <a:p>
            <a:fld id="{5381D904-3104-4963-AE3F-69835CADBB4D}" type="slidenum">
              <a:rPr lang="en-US" smtClean="0"/>
              <a:t>18</a:t>
            </a:fld>
            <a:endParaRPr lang="en-US"/>
          </a:p>
        </p:txBody>
      </p:sp>
      <p:pic>
        <p:nvPicPr>
          <p:cNvPr id="12" name="Picture 11">
            <a:extLst>
              <a:ext uri="{FF2B5EF4-FFF2-40B4-BE49-F238E27FC236}">
                <a16:creationId xmlns:a16="http://schemas.microsoft.com/office/drawing/2014/main" id="{E4AE2E70-4C03-410E-AC45-68AED8C02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8321" y="3264024"/>
            <a:ext cx="1424605" cy="2136908"/>
          </a:xfrm>
          <a:prstGeom prst="rect">
            <a:avLst/>
          </a:prstGeom>
        </p:spPr>
      </p:pic>
    </p:spTree>
    <p:extLst>
      <p:ext uri="{BB962C8B-B14F-4D97-AF65-F5344CB8AC3E}">
        <p14:creationId xmlns:p14="http://schemas.microsoft.com/office/powerpoint/2010/main" val="28890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1502" y="1241175"/>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Grain Free Non-GMO Low Fat </a:t>
            </a:r>
          </a:p>
        </p:txBody>
      </p:sp>
      <p:sp>
        <p:nvSpPr>
          <p:cNvPr id="17" name="Rectangle 16"/>
          <p:cNvSpPr>
            <a:spLocks noChangeArrowheads="1"/>
          </p:cNvSpPr>
          <p:nvPr/>
        </p:nvSpPr>
        <p:spPr bwMode="auto">
          <a:xfrm>
            <a:off x="3819097" y="2024666"/>
            <a:ext cx="4948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For Weight Control, Seniors </a:t>
            </a:r>
          </a:p>
          <a:p>
            <a:pPr algn="ctr" eaLnBrk="1" hangingPunct="1">
              <a:spcBef>
                <a:spcPct val="0"/>
              </a:spcBef>
              <a:buFontTx/>
              <a:buNone/>
            </a:pPr>
            <a:r>
              <a:rPr lang="en-US" altLang="en-US" sz="2200" b="1" dirty="0">
                <a:solidFill>
                  <a:srgbClr val="543019"/>
                </a:solidFill>
                <a:latin typeface="Cambria" panose="02040503050406030204" pitchFamily="18" charset="0"/>
              </a:rPr>
              <a:t>&amp; Low Activity Dogs</a:t>
            </a:r>
          </a:p>
        </p:txBody>
      </p:sp>
      <p:sp>
        <p:nvSpPr>
          <p:cNvPr id="19" name="Rectangle 18"/>
          <p:cNvSpPr>
            <a:spLocks noChangeArrowheads="1"/>
          </p:cNvSpPr>
          <p:nvPr/>
        </p:nvSpPr>
        <p:spPr bwMode="auto">
          <a:xfrm>
            <a:off x="4317620" y="5670959"/>
            <a:ext cx="3982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rgbClr val="77280C"/>
                </a:solidFill>
                <a:latin typeface="Cambria" panose="02040503050406030204" pitchFamily="18" charset="0"/>
              </a:rPr>
              <a:t>Available in: 4lb, 14lb and 25lb bags</a:t>
            </a:r>
          </a:p>
          <a:p>
            <a:pPr algn="ctr" eaLnBrk="1" hangingPunct="1">
              <a:spcBef>
                <a:spcPct val="0"/>
              </a:spcBef>
              <a:buFontTx/>
              <a:buNone/>
            </a:pPr>
            <a:r>
              <a:rPr lang="en-US" altLang="en-US" sz="1800" b="1" dirty="0">
                <a:solidFill>
                  <a:srgbClr val="77280C"/>
                </a:solidFill>
                <a:latin typeface="Cambria" panose="02040503050406030204" pitchFamily="18" charset="0"/>
              </a:rPr>
              <a:t>(1.8 kg, 6.35 kg, 11.34 kg)</a:t>
            </a:r>
          </a:p>
        </p:txBody>
      </p:sp>
      <p:sp>
        <p:nvSpPr>
          <p:cNvPr id="21" name="TextBox 20"/>
          <p:cNvSpPr txBox="1">
            <a:spLocks noChangeArrowheads="1"/>
          </p:cNvSpPr>
          <p:nvPr/>
        </p:nvSpPr>
        <p:spPr bwMode="auto">
          <a:xfrm flipH="1">
            <a:off x="4255770" y="2837229"/>
            <a:ext cx="39989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F3214"/>
                </a:solidFill>
                <a:latin typeface="Cambria" panose="02040503050406030204" pitchFamily="18" charset="0"/>
              </a:rPr>
              <a:t>Non-GMO Single Protein </a:t>
            </a:r>
          </a:p>
        </p:txBody>
      </p:sp>
      <p:sp>
        <p:nvSpPr>
          <p:cNvPr id="4" name="Rectangle 3"/>
          <p:cNvSpPr>
            <a:spLocks noChangeArrowheads="1"/>
          </p:cNvSpPr>
          <p:nvPr/>
        </p:nvSpPr>
        <p:spPr bwMode="auto">
          <a:xfrm>
            <a:off x="3996215" y="3824727"/>
            <a:ext cx="4518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7280C"/>
                </a:solidFill>
                <a:latin typeface="Cambria" panose="02040503050406030204" pitchFamily="18" charset="0"/>
              </a:rPr>
              <a:t>Lean Pork, No White Potatoes  Protein 23% Fat 7-9%</a:t>
            </a:r>
          </a:p>
        </p:txBody>
      </p:sp>
      <p:sp>
        <p:nvSpPr>
          <p:cNvPr id="11" name="Rectangle 10"/>
          <p:cNvSpPr>
            <a:spLocks noChangeArrowheads="1"/>
          </p:cNvSpPr>
          <p:nvPr/>
        </p:nvSpPr>
        <p:spPr bwMode="auto">
          <a:xfrm>
            <a:off x="4047525" y="4665337"/>
            <a:ext cx="46511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Separate Feeding Charts for weight loss and weight maintenance</a:t>
            </a:r>
          </a:p>
        </p:txBody>
      </p:sp>
      <p:sp>
        <p:nvSpPr>
          <p:cNvPr id="5" name="Slide Number Placeholder 4">
            <a:extLst>
              <a:ext uri="{FF2B5EF4-FFF2-40B4-BE49-F238E27FC236}">
                <a16:creationId xmlns:a16="http://schemas.microsoft.com/office/drawing/2014/main" id="{C594770E-7DAE-4BB5-AF6F-1075FF4FC973}"/>
              </a:ext>
            </a:extLst>
          </p:cNvPr>
          <p:cNvSpPr>
            <a:spLocks noGrp="1"/>
          </p:cNvSpPr>
          <p:nvPr>
            <p:ph type="sldNum" sz="quarter" idx="12"/>
          </p:nvPr>
        </p:nvSpPr>
        <p:spPr/>
        <p:txBody>
          <a:bodyPr/>
          <a:lstStyle/>
          <a:p>
            <a:fld id="{5381D904-3104-4963-AE3F-69835CADBB4D}" type="slidenum">
              <a:rPr lang="en-US" smtClean="0"/>
              <a:t>19</a:t>
            </a:fld>
            <a:endParaRPr lang="en-US"/>
          </a:p>
        </p:txBody>
      </p:sp>
      <p:pic>
        <p:nvPicPr>
          <p:cNvPr id="7" name="Picture 6">
            <a:extLst>
              <a:ext uri="{FF2B5EF4-FFF2-40B4-BE49-F238E27FC236}">
                <a16:creationId xmlns:a16="http://schemas.microsoft.com/office/drawing/2014/main" id="{E6E51BA5-FA50-45AC-A8A0-15DB01A1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13" y="1741271"/>
            <a:ext cx="3324549" cy="4986824"/>
          </a:xfrm>
          <a:prstGeom prst="rect">
            <a:avLst/>
          </a:prstGeom>
        </p:spPr>
      </p:pic>
      <p:sp>
        <p:nvSpPr>
          <p:cNvPr id="12" name="Rectangle 11">
            <a:extLst>
              <a:ext uri="{FF2B5EF4-FFF2-40B4-BE49-F238E27FC236}">
                <a16:creationId xmlns:a16="http://schemas.microsoft.com/office/drawing/2014/main" id="{57368C10-EE28-4FDC-BCD9-6D65B9A2825D}"/>
              </a:ext>
            </a:extLst>
          </p:cNvPr>
          <p:cNvSpPr>
            <a:spLocks noChangeArrowheads="1"/>
          </p:cNvSpPr>
          <p:nvPr/>
        </p:nvSpPr>
        <p:spPr bwMode="auto">
          <a:xfrm>
            <a:off x="3967642" y="3339285"/>
            <a:ext cx="46511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Glucosamine &amp; Chondroitin Added</a:t>
            </a:r>
          </a:p>
          <a:p>
            <a:pPr algn="ctr" eaLnBrk="1" hangingPunct="1">
              <a:spcBef>
                <a:spcPct val="0"/>
              </a:spcBef>
              <a:buFontTx/>
              <a:buNone/>
            </a:pPr>
            <a:endParaRPr lang="en-US" altLang="en-US" sz="2200" b="1" i="1" dirty="0">
              <a:solidFill>
                <a:srgbClr val="7F3214"/>
              </a:solidFill>
              <a:latin typeface="Cambria" panose="02040503050406030204" pitchFamily="18" charset="0"/>
            </a:endParaRPr>
          </a:p>
        </p:txBody>
      </p:sp>
    </p:spTree>
    <p:extLst>
      <p:ext uri="{BB962C8B-B14F-4D97-AF65-F5344CB8AC3E}">
        <p14:creationId xmlns:p14="http://schemas.microsoft.com/office/powerpoint/2010/main" val="4120586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500"/>
                                        <p:tgtEl>
                                          <p:spTgt spid="1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1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971800" y="2279650"/>
            <a:ext cx="36464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i="1">
                <a:solidFill>
                  <a:srgbClr val="7030A0"/>
                </a:solidFill>
                <a:latin typeface="Constantia" panose="02030602050306030303" pitchFamily="18" charset="0"/>
              </a:rPr>
              <a:t>The partners who own this food all have locally-owned pet businesses</a:t>
            </a:r>
          </a:p>
          <a:p>
            <a:pPr algn="ctr" eaLnBrk="1" hangingPunct="1">
              <a:spcBef>
                <a:spcPct val="0"/>
              </a:spcBef>
              <a:buFontTx/>
              <a:buNone/>
            </a:pPr>
            <a:endParaRPr lang="en-US" altLang="en-US" sz="2000" b="1" i="1">
              <a:solidFill>
                <a:srgbClr val="7030A0"/>
              </a:solidFill>
              <a:latin typeface="Constantia" panose="02030602050306030303" pitchFamily="18" charset="0"/>
            </a:endParaRPr>
          </a:p>
          <a:p>
            <a:pPr algn="ctr" eaLnBrk="1" hangingPunct="1">
              <a:spcBef>
                <a:spcPct val="0"/>
              </a:spcBef>
              <a:buFontTx/>
              <a:buNone/>
            </a:pPr>
            <a:r>
              <a:rPr lang="en-US" altLang="en-US" sz="3000" b="1" i="1">
                <a:solidFill>
                  <a:srgbClr val="7030A0"/>
                </a:solidFill>
                <a:latin typeface="Constantia" panose="02030602050306030303" pitchFamily="18" charset="0"/>
              </a:rPr>
              <a:t>Men &amp; women who have devoted their lives to pets</a:t>
            </a:r>
          </a:p>
          <a:p>
            <a:pPr algn="ctr" eaLnBrk="1" hangingPunct="1">
              <a:spcBef>
                <a:spcPct val="0"/>
              </a:spcBef>
              <a:buFontTx/>
              <a:buNone/>
            </a:pPr>
            <a:endParaRPr lang="en-US" altLang="en-US" sz="3000" b="1" i="1">
              <a:solidFill>
                <a:srgbClr val="7030A0"/>
              </a:solidFill>
              <a:latin typeface="Constantia" panose="02030602050306030303" pitchFamily="18" charset="0"/>
            </a:endParaRPr>
          </a:p>
        </p:txBody>
      </p:sp>
      <p:pic>
        <p:nvPicPr>
          <p:cNvPr id="410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1FA3246-A4E4-4F44-911E-36B0A4A83B0A}"/>
              </a:ext>
            </a:extLst>
          </p:cNvPr>
          <p:cNvSpPr>
            <a:spLocks noGrp="1"/>
          </p:cNvSpPr>
          <p:nvPr>
            <p:ph type="sldNum" sz="quarter" idx="12"/>
          </p:nvPr>
        </p:nvSpPr>
        <p:spPr/>
        <p:txBody>
          <a:bodyPr/>
          <a:lstStyle/>
          <a:p>
            <a:fld id="{5381D904-3104-4963-AE3F-69835CADBB4D}" type="slidenum">
              <a:rPr lang="en-US" smtClean="0"/>
              <a:t>2</a:t>
            </a:fld>
            <a:endParaRPr lang="en-US"/>
          </a:p>
        </p:txBody>
      </p:sp>
    </p:spTree>
    <p:extLst>
      <p:ext uri="{BB962C8B-B14F-4D97-AF65-F5344CB8AC3E}">
        <p14:creationId xmlns:p14="http://schemas.microsoft.com/office/powerpoint/2010/main" val="901362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48" y="1223659"/>
            <a:ext cx="9142052"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6737A7"/>
                  </a:solidFill>
                  <a:prstDash val="solid"/>
                </a:ln>
                <a:solidFill>
                  <a:srgbClr val="6737A7"/>
                </a:solidFill>
                <a:latin typeface="Constantia" panose="02030602050306030303" pitchFamily="18" charset="0"/>
              </a:rPr>
              <a:t>Grain Free Non-GMO Low Fat Ingredients</a:t>
            </a:r>
          </a:p>
        </p:txBody>
      </p:sp>
      <p:sp>
        <p:nvSpPr>
          <p:cNvPr id="5" name="Rectangle 4"/>
          <p:cNvSpPr>
            <a:spLocks noChangeArrowheads="1"/>
          </p:cNvSpPr>
          <p:nvPr/>
        </p:nvSpPr>
        <p:spPr bwMode="auto">
          <a:xfrm>
            <a:off x="228600" y="1847850"/>
            <a:ext cx="5715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650" dirty="0">
                <a:solidFill>
                  <a:srgbClr val="460D00"/>
                </a:solidFill>
                <a:latin typeface="Times New Roman" panose="02020603050405020304" pitchFamily="18" charset="0"/>
                <a:cs typeface="Times New Roman" panose="02020603050405020304" pitchFamily="18" charset="0"/>
              </a:rPr>
              <a:t>Pork Meal, Chickpeas, Lentils, Yellow Peas, Tapioca, Sweet Potatoes, Natural Flavor, Flaxseed, </a:t>
            </a:r>
            <a:r>
              <a:rPr lang="en-US" altLang="en-US" sz="1650" dirty="0" err="1">
                <a:solidFill>
                  <a:srgbClr val="460D00"/>
                </a:solidFill>
                <a:latin typeface="Times New Roman" panose="02020603050405020304" pitchFamily="18" charset="0"/>
                <a:cs typeface="Times New Roman" panose="02020603050405020304" pitchFamily="18" charset="0"/>
              </a:rPr>
              <a:t>Suncured</a:t>
            </a:r>
            <a:r>
              <a:rPr lang="en-US" altLang="en-US" sz="1650" dirty="0">
                <a:solidFill>
                  <a:srgbClr val="460D00"/>
                </a:solidFill>
                <a:latin typeface="Times New Roman" panose="02020603050405020304" pitchFamily="18" charset="0"/>
                <a:cs typeface="Times New Roman" panose="02020603050405020304" pitchFamily="18" charset="0"/>
              </a:rPr>
              <a:t> Alfalfa Meal, Dried Kelp, Menhaden Fish Oil, Carrots, Parsley, Lettuce, Chicken Fat (free from chicken protein), Watercress, Spinach, Celery, Choline Chloride, Glucosamine Hydrochloride, Chondroitin Sulfate, Calcium Carbonate, Monosodium Phosphate, Dried Lactobacillus acidophilus Fermentation Product, Dried Bacillus subtilis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thermophilum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longum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650" dirty="0" err="1">
                <a:solidFill>
                  <a:srgbClr val="460D00"/>
                </a:solidFill>
                <a:latin typeface="Times New Roman" panose="02020603050405020304" pitchFamily="18" charset="0"/>
                <a:cs typeface="Times New Roman" panose="02020603050405020304" pitchFamily="18" charset="0"/>
              </a:rPr>
              <a:t>faecium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Chelated Zinc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Vitamin E Supplement, Zinc Sulfate, Selenium Yeast, Ferrous Sulfate, Chelated Copper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Chelated Manganese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Vitamin A Supplement, Copper Sulfate, Niacin, Pantothenic Acid, Vitamin B12 Supplement, Manganese Sulfate, Riboflavin, Biotin, Vitamin D3 Supplement, Chelated Cobalt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Thiamine Mononitrate, Folic Acid, Calcium Iodate.</a:t>
            </a:r>
          </a:p>
          <a:p>
            <a:pPr eaLnBrk="1" hangingPunct="1">
              <a:defRPr/>
            </a:pPr>
            <a:endParaRPr lang="en-US" altLang="en-US" sz="800" dirty="0">
              <a:solidFill>
                <a:srgbClr val="460D00"/>
              </a:solidFill>
              <a:latin typeface="Times New Roman" panose="02020603050405020304" pitchFamily="18" charset="0"/>
              <a:cs typeface="Times New Roman" panose="02020603050405020304" pitchFamily="18" charset="0"/>
            </a:endParaRPr>
          </a:p>
          <a:p>
            <a:pPr eaLnBrk="1" hangingPunct="1">
              <a:defRPr/>
            </a:pPr>
            <a:r>
              <a:rPr lang="en-US" altLang="en-US" sz="16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650" baseline="30000" dirty="0">
                <a:latin typeface="Times New Roman" panose="02020603050405020304" pitchFamily="18" charset="0"/>
                <a:cs typeface="Times New Roman" panose="02020603050405020304" pitchFamily="18" charset="0"/>
              </a:rPr>
              <a:t>5</a:t>
            </a:r>
            <a:r>
              <a:rPr lang="en-US" sz="1600" baseline="30000" dirty="0"/>
              <a:t> </a:t>
            </a:r>
            <a:r>
              <a:rPr lang="en-US" altLang="en-US" sz="1650" dirty="0">
                <a:solidFill>
                  <a:srgbClr val="460D00"/>
                </a:solidFill>
                <a:latin typeface="Times New Roman" panose="02020603050405020304" pitchFamily="18" charset="0"/>
                <a:cs typeface="Times New Roman" panose="02020603050405020304" pitchFamily="18" charset="0"/>
              </a:rPr>
              <a:t>CFU/</a:t>
            </a:r>
            <a:r>
              <a:rPr lang="en-US" altLang="en-US" sz="1650" dirty="0" err="1">
                <a:solidFill>
                  <a:srgbClr val="460D00"/>
                </a:solidFill>
                <a:latin typeface="Times New Roman" panose="02020603050405020304" pitchFamily="18" charset="0"/>
                <a:cs typeface="Times New Roman" panose="02020603050405020304" pitchFamily="18" charset="0"/>
              </a:rPr>
              <a:t>lb</a:t>
            </a:r>
            <a:r>
              <a:rPr lang="en-US" altLang="en-US" sz="1650" dirty="0">
                <a:solidFill>
                  <a:srgbClr val="460D00"/>
                </a:solidFill>
                <a:latin typeface="Times New Roman" panose="02020603050405020304" pitchFamily="18" charset="0"/>
                <a:cs typeface="Times New Roman" panose="02020603050405020304" pitchFamily="18" charset="0"/>
              </a:rPr>
              <a:t> MIN</a:t>
            </a:r>
          </a:p>
        </p:txBody>
      </p:sp>
      <p:sp>
        <p:nvSpPr>
          <p:cNvPr id="6" name="Rectangle 5"/>
          <p:cNvSpPr>
            <a:spLocks noChangeArrowheads="1"/>
          </p:cNvSpPr>
          <p:nvPr/>
        </p:nvSpPr>
        <p:spPr bwMode="auto">
          <a:xfrm>
            <a:off x="6019800" y="4989513"/>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26%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Fat: 7.0% min. 9.0% max.</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Fiber: 5.0%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3050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380 KCAL/CUP</a:t>
            </a:r>
          </a:p>
        </p:txBody>
      </p:sp>
      <p:sp>
        <p:nvSpPr>
          <p:cNvPr id="7" name="Slide Number Placeholder 6">
            <a:extLst>
              <a:ext uri="{FF2B5EF4-FFF2-40B4-BE49-F238E27FC236}">
                <a16:creationId xmlns:a16="http://schemas.microsoft.com/office/drawing/2014/main" id="{35B3B186-1B47-44E7-A652-D9F4A9C0F84A}"/>
              </a:ext>
            </a:extLst>
          </p:cNvPr>
          <p:cNvSpPr>
            <a:spLocks noGrp="1"/>
          </p:cNvSpPr>
          <p:nvPr>
            <p:ph type="sldNum" sz="quarter" idx="12"/>
          </p:nvPr>
        </p:nvSpPr>
        <p:spPr/>
        <p:txBody>
          <a:bodyPr/>
          <a:lstStyle/>
          <a:p>
            <a:fld id="{5381D904-3104-4963-AE3F-69835CADBB4D}" type="slidenum">
              <a:rPr lang="en-US" smtClean="0"/>
              <a:t>20</a:t>
            </a:fld>
            <a:endParaRPr lang="en-US"/>
          </a:p>
        </p:txBody>
      </p:sp>
      <p:pic>
        <p:nvPicPr>
          <p:cNvPr id="9" name="Picture 8">
            <a:extLst>
              <a:ext uri="{FF2B5EF4-FFF2-40B4-BE49-F238E27FC236}">
                <a16:creationId xmlns:a16="http://schemas.microsoft.com/office/drawing/2014/main" id="{1A7AA6B3-11C2-4A86-A887-128A39CB2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813514"/>
            <a:ext cx="2209800" cy="3314701"/>
          </a:xfrm>
          <a:prstGeom prst="rect">
            <a:avLst/>
          </a:prstGeom>
        </p:spPr>
      </p:pic>
    </p:spTree>
    <p:extLst>
      <p:ext uri="{BB962C8B-B14F-4D97-AF65-F5344CB8AC3E}">
        <p14:creationId xmlns:p14="http://schemas.microsoft.com/office/powerpoint/2010/main" val="1511040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45310" y="2214105"/>
            <a:ext cx="520092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600" b="1" dirty="0">
                <a:solidFill>
                  <a:srgbClr val="543019"/>
                </a:solidFill>
                <a:latin typeface="Cambria" panose="02040503050406030204" pitchFamily="18" charset="0"/>
              </a:rPr>
              <a:t>For Large Dogs of all ages and breeds over 80 pounds as adults, and for puppies up to 2 years</a:t>
            </a:r>
          </a:p>
        </p:txBody>
      </p:sp>
      <p:sp>
        <p:nvSpPr>
          <p:cNvPr id="10" name="Rectangle 9"/>
          <p:cNvSpPr>
            <a:spLocks noChangeArrowheads="1"/>
          </p:cNvSpPr>
          <p:nvPr/>
        </p:nvSpPr>
        <p:spPr bwMode="auto">
          <a:xfrm>
            <a:off x="463718" y="3682064"/>
            <a:ext cx="49641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Non-GMO Single Protein</a:t>
            </a:r>
          </a:p>
        </p:txBody>
      </p:sp>
      <p:sp>
        <p:nvSpPr>
          <p:cNvPr id="11" name="Rectangle 10"/>
          <p:cNvSpPr>
            <a:spLocks noChangeArrowheads="1"/>
          </p:cNvSpPr>
          <p:nvPr/>
        </p:nvSpPr>
        <p:spPr bwMode="auto">
          <a:xfrm>
            <a:off x="866358" y="5496878"/>
            <a:ext cx="41588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77280C"/>
                </a:solidFill>
                <a:latin typeface="Cambria" panose="02040503050406030204" pitchFamily="18" charset="0"/>
              </a:rPr>
              <a:t>Available in: 14 </a:t>
            </a:r>
            <a:r>
              <a:rPr lang="en-US" altLang="en-US" sz="2100" b="1" i="1" dirty="0" err="1">
                <a:solidFill>
                  <a:srgbClr val="77280C"/>
                </a:solidFill>
                <a:latin typeface="Cambria" panose="02040503050406030204" pitchFamily="18" charset="0"/>
              </a:rPr>
              <a:t>lb</a:t>
            </a:r>
            <a:r>
              <a:rPr lang="en-US" altLang="en-US" sz="2100" b="1" i="1" dirty="0">
                <a:solidFill>
                  <a:srgbClr val="77280C"/>
                </a:solidFill>
                <a:latin typeface="Cambria" panose="02040503050406030204" pitchFamily="18" charset="0"/>
              </a:rPr>
              <a:t> and 30 </a:t>
            </a:r>
            <a:r>
              <a:rPr lang="en-US" altLang="en-US" sz="2100" b="1" i="1" dirty="0" err="1">
                <a:solidFill>
                  <a:srgbClr val="77280C"/>
                </a:solidFill>
                <a:latin typeface="Cambria" panose="02040503050406030204" pitchFamily="18" charset="0"/>
              </a:rPr>
              <a:t>lb</a:t>
            </a:r>
            <a:r>
              <a:rPr lang="en-US" altLang="en-US" sz="2100" b="1" i="1" dirty="0">
                <a:solidFill>
                  <a:srgbClr val="77280C"/>
                </a:solidFill>
                <a:latin typeface="Cambria" panose="02040503050406030204" pitchFamily="18" charset="0"/>
              </a:rPr>
              <a:t> bags</a:t>
            </a:r>
          </a:p>
          <a:p>
            <a:pPr algn="ctr" eaLnBrk="1" hangingPunct="1">
              <a:spcBef>
                <a:spcPct val="0"/>
              </a:spcBef>
              <a:buFontTx/>
              <a:buNone/>
            </a:pPr>
            <a:r>
              <a:rPr lang="en-US" altLang="en-US" sz="2100" b="1" i="1" dirty="0">
                <a:solidFill>
                  <a:srgbClr val="77280C"/>
                </a:solidFill>
                <a:latin typeface="Cambria" panose="02040503050406030204" pitchFamily="18" charset="0"/>
              </a:rPr>
              <a:t>(6.35 kg and 13.6 kg)</a:t>
            </a:r>
          </a:p>
        </p:txBody>
      </p:sp>
      <p:sp>
        <p:nvSpPr>
          <p:cNvPr id="15" name="Rectangle 14"/>
          <p:cNvSpPr/>
          <p:nvPr/>
        </p:nvSpPr>
        <p:spPr>
          <a:xfrm>
            <a:off x="-223520" y="1267380"/>
            <a:ext cx="9591040"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103238"/>
                  </a:solidFill>
                  <a:prstDash val="solid"/>
                </a:ln>
                <a:solidFill>
                  <a:srgbClr val="1E606A"/>
                </a:solidFill>
                <a:latin typeface="Constantia" panose="02030602050306030303" pitchFamily="18" charset="0"/>
              </a:rPr>
              <a:t>Grain Free Non-GMO Large Breed Turkey</a:t>
            </a:r>
          </a:p>
        </p:txBody>
      </p:sp>
      <p:sp>
        <p:nvSpPr>
          <p:cNvPr id="3" name="Rectangle 2"/>
          <p:cNvSpPr>
            <a:spLocks noChangeArrowheads="1"/>
          </p:cNvSpPr>
          <p:nvPr/>
        </p:nvSpPr>
        <p:spPr bwMode="auto">
          <a:xfrm>
            <a:off x="583574" y="4402037"/>
            <a:ext cx="4724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FF0000"/>
                </a:solidFill>
                <a:latin typeface="Cambria" panose="02040503050406030204" pitchFamily="18" charset="0"/>
              </a:rPr>
              <a:t>Fresh turkey is the first ingredient!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015" y="1882933"/>
            <a:ext cx="3750781" cy="4883567"/>
          </a:xfrm>
          <a:prstGeom prst="rect">
            <a:avLst/>
          </a:prstGeom>
        </p:spPr>
      </p:pic>
      <p:sp>
        <p:nvSpPr>
          <p:cNvPr id="5" name="Slide Number Placeholder 4">
            <a:extLst>
              <a:ext uri="{FF2B5EF4-FFF2-40B4-BE49-F238E27FC236}">
                <a16:creationId xmlns:a16="http://schemas.microsoft.com/office/drawing/2014/main" id="{E614EF7A-98D2-455E-B232-DA2165C6FAF7}"/>
              </a:ext>
            </a:extLst>
          </p:cNvPr>
          <p:cNvSpPr>
            <a:spLocks noGrp="1"/>
          </p:cNvSpPr>
          <p:nvPr>
            <p:ph type="sldNum" sz="quarter" idx="12"/>
          </p:nvPr>
        </p:nvSpPr>
        <p:spPr/>
        <p:txBody>
          <a:bodyPr/>
          <a:lstStyle/>
          <a:p>
            <a:fld id="{5381D904-3104-4963-AE3F-69835CADBB4D}" type="slidenum">
              <a:rPr lang="en-US" smtClean="0"/>
              <a:t>21</a:t>
            </a:fld>
            <a:endParaRPr lang="en-US"/>
          </a:p>
        </p:txBody>
      </p:sp>
    </p:spTree>
    <p:extLst>
      <p:ext uri="{BB962C8B-B14F-4D97-AF65-F5344CB8AC3E}">
        <p14:creationId xmlns:p14="http://schemas.microsoft.com/office/powerpoint/2010/main" val="3106669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894357" y="1894284"/>
            <a:ext cx="6096000" cy="459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800" dirty="0">
                <a:solidFill>
                  <a:srgbClr val="460D00"/>
                </a:solidFill>
                <a:latin typeface="Times New Roman" panose="02020603050405020304" pitchFamily="18" charset="0"/>
                <a:cs typeface="Times New Roman" panose="02020603050405020304" pitchFamily="18" charset="0"/>
              </a:rPr>
              <a:t>Turkey, Turkey Meal, Chickpeas, Lentils, Peas, Canola Oil, Tapioca, Flaxseed Meal, </a:t>
            </a:r>
            <a:r>
              <a:rPr lang="en-US" altLang="en-US" sz="1800" dirty="0" err="1">
                <a:solidFill>
                  <a:srgbClr val="460D00"/>
                </a:solidFill>
                <a:latin typeface="Times New Roman" panose="02020603050405020304" pitchFamily="18" charset="0"/>
                <a:cs typeface="Times New Roman" panose="02020603050405020304" pitchFamily="18" charset="0"/>
              </a:rPr>
              <a:t>Suncured</a:t>
            </a:r>
            <a:r>
              <a:rPr lang="en-US" altLang="en-US" sz="1800" dirty="0">
                <a:solidFill>
                  <a:srgbClr val="460D00"/>
                </a:solidFill>
                <a:latin typeface="Times New Roman" panose="02020603050405020304" pitchFamily="18" charset="0"/>
                <a:cs typeface="Times New Roman" panose="02020603050405020304" pitchFamily="18" charset="0"/>
              </a:rPr>
              <a:t> Alfalfa Meal, Menhaden Fish Oil, Dried Kelp, Carrots, Parsley, Lettuce, Watercress, Spinach, Celery, DL-Methionine, Choline Chloride, Calcium Carbonate, Monosodium Phosphate, Dried Lactobacillus acidophilus Fermentation Product, Dried Bacillus subtilis Fermentation Product, Dried Bifidobacterium </a:t>
            </a:r>
            <a:r>
              <a:rPr lang="en-US" altLang="en-US" sz="1800" dirty="0" err="1">
                <a:solidFill>
                  <a:srgbClr val="460D00"/>
                </a:solidFill>
                <a:latin typeface="Times New Roman" panose="02020603050405020304" pitchFamily="18" charset="0"/>
                <a:cs typeface="Times New Roman" panose="02020603050405020304" pitchFamily="18" charset="0"/>
              </a:rPr>
              <a:t>thermophilum</a:t>
            </a:r>
            <a:r>
              <a:rPr lang="en-US" altLang="en-US" sz="18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800" dirty="0" err="1">
                <a:solidFill>
                  <a:srgbClr val="460D00"/>
                </a:solidFill>
                <a:latin typeface="Times New Roman" panose="02020603050405020304" pitchFamily="18" charset="0"/>
                <a:cs typeface="Times New Roman" panose="02020603050405020304" pitchFamily="18" charset="0"/>
              </a:rPr>
              <a:t>longum</a:t>
            </a:r>
            <a:r>
              <a:rPr lang="en-US" altLang="en-US" sz="180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800" dirty="0" err="1">
                <a:solidFill>
                  <a:srgbClr val="460D00"/>
                </a:solidFill>
                <a:latin typeface="Times New Roman" panose="02020603050405020304" pitchFamily="18" charset="0"/>
                <a:cs typeface="Times New Roman" panose="02020603050405020304" pitchFamily="18" charset="0"/>
              </a:rPr>
              <a:t>faecium</a:t>
            </a:r>
            <a:r>
              <a:rPr lang="en-US" altLang="en-US" sz="1800" dirty="0">
                <a:solidFill>
                  <a:srgbClr val="460D00"/>
                </a:solidFill>
                <a:latin typeface="Times New Roman" panose="02020603050405020304" pitchFamily="18" charset="0"/>
                <a:cs typeface="Times New Roman" panose="02020603050405020304" pitchFamily="18" charset="0"/>
              </a:rPr>
              <a:t> Fermentation Product, Zinc </a:t>
            </a:r>
            <a:r>
              <a:rPr lang="en-US" altLang="en-US" sz="1800" dirty="0" err="1">
                <a:solidFill>
                  <a:srgbClr val="460D00"/>
                </a:solidFill>
                <a:latin typeface="Times New Roman" panose="02020603050405020304" pitchFamily="18" charset="0"/>
                <a:cs typeface="Times New Roman" panose="02020603050405020304" pitchFamily="18" charset="0"/>
              </a:rPr>
              <a:t>Proteinate</a:t>
            </a:r>
            <a:r>
              <a:rPr lang="en-US" altLang="en-US" sz="1800" dirty="0">
                <a:solidFill>
                  <a:srgbClr val="460D00"/>
                </a:solidFill>
                <a:latin typeface="Times New Roman" panose="02020603050405020304" pitchFamily="18" charset="0"/>
                <a:cs typeface="Times New Roman" panose="02020603050405020304" pitchFamily="18" charset="0"/>
              </a:rPr>
              <a:t>, Vitamin E Supplement, Niacin, Zinc Sulfate, Ferrous Sulfate, Riboflavin, Copper </a:t>
            </a:r>
            <a:r>
              <a:rPr lang="en-US" altLang="en-US" sz="1800" dirty="0" err="1">
                <a:solidFill>
                  <a:srgbClr val="460D00"/>
                </a:solidFill>
                <a:latin typeface="Times New Roman" panose="02020603050405020304" pitchFamily="18" charset="0"/>
                <a:cs typeface="Times New Roman" panose="02020603050405020304" pitchFamily="18" charset="0"/>
              </a:rPr>
              <a:t>Proteinate</a:t>
            </a:r>
            <a:r>
              <a:rPr lang="en-US" altLang="en-US" sz="1800" dirty="0">
                <a:solidFill>
                  <a:srgbClr val="460D00"/>
                </a:solidFill>
                <a:latin typeface="Times New Roman" panose="02020603050405020304" pitchFamily="18" charset="0"/>
                <a:cs typeface="Times New Roman" panose="02020603050405020304" pitchFamily="18" charset="0"/>
              </a:rPr>
              <a:t>, Manganese </a:t>
            </a:r>
            <a:r>
              <a:rPr lang="en-US" altLang="en-US" sz="1800" dirty="0" err="1">
                <a:solidFill>
                  <a:srgbClr val="460D00"/>
                </a:solidFill>
                <a:latin typeface="Times New Roman" panose="02020603050405020304" pitchFamily="18" charset="0"/>
                <a:cs typeface="Times New Roman" panose="02020603050405020304" pitchFamily="18" charset="0"/>
              </a:rPr>
              <a:t>Proteinate</a:t>
            </a:r>
            <a:r>
              <a:rPr lang="en-US" altLang="en-US" sz="1800" dirty="0">
                <a:solidFill>
                  <a:srgbClr val="460D00"/>
                </a:solidFill>
                <a:latin typeface="Times New Roman" panose="02020603050405020304" pitchFamily="18" charset="0"/>
                <a:cs typeface="Times New Roman" panose="02020603050405020304" pitchFamily="18" charset="0"/>
              </a:rPr>
              <a:t>, Vitamin A Supplement, Copper Sulfate, d-Calcium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Vitamin B12 Supplement, Manganese Sulfate, Biotin, Vitamin D3 Supplement, Cobalt </a:t>
            </a:r>
            <a:r>
              <a:rPr lang="en-US" altLang="en-US" sz="1800" dirty="0" err="1">
                <a:solidFill>
                  <a:srgbClr val="460D00"/>
                </a:solidFill>
                <a:latin typeface="Times New Roman" panose="02020603050405020304" pitchFamily="18" charset="0"/>
                <a:cs typeface="Times New Roman" panose="02020603050405020304" pitchFamily="18" charset="0"/>
              </a:rPr>
              <a:t>Proteinate</a:t>
            </a:r>
            <a:r>
              <a:rPr lang="en-US" altLang="en-US" sz="1800" dirty="0">
                <a:solidFill>
                  <a:srgbClr val="460D00"/>
                </a:solidFill>
                <a:latin typeface="Times New Roman" panose="02020603050405020304" pitchFamily="18" charset="0"/>
                <a:cs typeface="Times New Roman" panose="02020603050405020304" pitchFamily="18" charset="0"/>
              </a:rPr>
              <a:t>, Thiamine Mononitrate, Folic Acid, Sodium Selenite, Calcium Iodate.</a:t>
            </a:r>
          </a:p>
          <a:p>
            <a:pPr eaLnBrk="1" hangingPunct="1">
              <a:spcBef>
                <a:spcPct val="0"/>
              </a:spcBef>
              <a:buFontTx/>
              <a:buNone/>
              <a:defRPr/>
            </a:pPr>
            <a:endParaRPr lang="en-US" altLang="en-US" sz="500" dirty="0">
              <a:solidFill>
                <a:srgbClr val="460D00"/>
              </a:solidFill>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defRPr/>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750" baseline="30000" dirty="0">
                <a:latin typeface="Times New Roman" panose="02020603050405020304" pitchFamily="18" charset="0"/>
                <a:cs typeface="Times New Roman" panose="02020603050405020304" pitchFamily="18" charset="0"/>
              </a:rPr>
              <a:t>5</a:t>
            </a:r>
            <a:r>
              <a:rPr lang="en-US" sz="1750" baseline="30000" dirty="0"/>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381000" y="5025549"/>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25%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12%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3450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430 KCAL/CUP</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69" y="1836579"/>
            <a:ext cx="2493581" cy="3246676"/>
          </a:xfrm>
          <a:prstGeom prst="rect">
            <a:avLst/>
          </a:prstGeom>
        </p:spPr>
      </p:pic>
      <p:sp>
        <p:nvSpPr>
          <p:cNvPr id="10" name="Rectangle 9"/>
          <p:cNvSpPr/>
          <p:nvPr/>
        </p:nvSpPr>
        <p:spPr>
          <a:xfrm>
            <a:off x="-381000" y="1271796"/>
            <a:ext cx="10048240" cy="523220"/>
          </a:xfrm>
          <a:prstGeom prst="rect">
            <a:avLst/>
          </a:prstGeom>
          <a:noFill/>
        </p:spPr>
        <p:txBody>
          <a:bodyPr wrap="square">
            <a:spAutoFit/>
          </a:bodyPr>
          <a:lstStyle/>
          <a:p>
            <a:pPr algn="ctr" eaLnBrk="1" fontAlgn="auto" hangingPunct="1">
              <a:spcBef>
                <a:spcPts val="0"/>
              </a:spcBef>
              <a:spcAft>
                <a:spcPts val="0"/>
              </a:spcAft>
              <a:defRPr/>
            </a:pPr>
            <a:r>
              <a:rPr lang="en-US" sz="2800" b="1" i="1" dirty="0">
                <a:ln w="12700">
                  <a:solidFill>
                    <a:srgbClr val="103238"/>
                  </a:solidFill>
                  <a:prstDash val="solid"/>
                </a:ln>
                <a:solidFill>
                  <a:srgbClr val="1E606A"/>
                </a:solidFill>
                <a:latin typeface="Constantia" panose="02030602050306030303" pitchFamily="18" charset="0"/>
              </a:rPr>
              <a:t>Grain Free Non-GMO Large Breed Turkey Ingredients</a:t>
            </a:r>
          </a:p>
        </p:txBody>
      </p:sp>
      <p:sp>
        <p:nvSpPr>
          <p:cNvPr id="3" name="Slide Number Placeholder 2">
            <a:extLst>
              <a:ext uri="{FF2B5EF4-FFF2-40B4-BE49-F238E27FC236}">
                <a16:creationId xmlns:a16="http://schemas.microsoft.com/office/drawing/2014/main" id="{AFF40CB4-17C3-4588-BD14-AB78AB6A4747}"/>
              </a:ext>
            </a:extLst>
          </p:cNvPr>
          <p:cNvSpPr>
            <a:spLocks noGrp="1"/>
          </p:cNvSpPr>
          <p:nvPr>
            <p:ph type="sldNum" sz="quarter" idx="12"/>
          </p:nvPr>
        </p:nvSpPr>
        <p:spPr/>
        <p:txBody>
          <a:bodyPr/>
          <a:lstStyle/>
          <a:p>
            <a:fld id="{5381D904-3104-4963-AE3F-69835CADBB4D}" type="slidenum">
              <a:rPr lang="en-US" smtClean="0"/>
              <a:t>22</a:t>
            </a:fld>
            <a:endParaRPr lang="en-US"/>
          </a:p>
        </p:txBody>
      </p:sp>
    </p:spTree>
    <p:extLst>
      <p:ext uri="{BB962C8B-B14F-4D97-AF65-F5344CB8AC3E}">
        <p14:creationId xmlns:p14="http://schemas.microsoft.com/office/powerpoint/2010/main" val="4261702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88769" y="1981200"/>
            <a:ext cx="47275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For Small Dogs of all ages and Breeds</a:t>
            </a:r>
          </a:p>
        </p:txBody>
      </p:sp>
      <p:sp>
        <p:nvSpPr>
          <p:cNvPr id="9" name="Rectangle 8"/>
          <p:cNvSpPr>
            <a:spLocks noChangeArrowheads="1"/>
          </p:cNvSpPr>
          <p:nvPr/>
        </p:nvSpPr>
        <p:spPr bwMode="auto">
          <a:xfrm>
            <a:off x="582771" y="4648200"/>
            <a:ext cx="4768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Fresh Lamb and Lamb Meal are the first two ingredients</a:t>
            </a:r>
          </a:p>
        </p:txBody>
      </p:sp>
      <p:sp>
        <p:nvSpPr>
          <p:cNvPr id="10" name="Rectangle 9"/>
          <p:cNvSpPr>
            <a:spLocks noChangeArrowheads="1"/>
          </p:cNvSpPr>
          <p:nvPr/>
        </p:nvSpPr>
        <p:spPr bwMode="auto">
          <a:xfrm>
            <a:off x="485139" y="2957175"/>
            <a:ext cx="49641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Non-GMO Single Protein </a:t>
            </a:r>
          </a:p>
        </p:txBody>
      </p:sp>
      <p:sp>
        <p:nvSpPr>
          <p:cNvPr id="11" name="Rectangle 10"/>
          <p:cNvSpPr>
            <a:spLocks noChangeArrowheads="1"/>
          </p:cNvSpPr>
          <p:nvPr/>
        </p:nvSpPr>
        <p:spPr bwMode="auto">
          <a:xfrm>
            <a:off x="936223" y="5715000"/>
            <a:ext cx="39405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rgbClr val="543019"/>
                </a:solidFill>
                <a:latin typeface="Cambria" panose="02040503050406030204" pitchFamily="18" charset="0"/>
              </a:rPr>
              <a:t>Available in: 4lb and 14lb bags</a:t>
            </a:r>
          </a:p>
          <a:p>
            <a:pPr algn="ctr" eaLnBrk="1" hangingPunct="1">
              <a:spcBef>
                <a:spcPct val="0"/>
              </a:spcBef>
              <a:buFontTx/>
              <a:buNone/>
            </a:pPr>
            <a:r>
              <a:rPr lang="en-US" altLang="en-US" sz="2100" b="1" dirty="0">
                <a:solidFill>
                  <a:srgbClr val="543019"/>
                </a:solidFill>
                <a:latin typeface="Cambria" panose="02040503050406030204" pitchFamily="18" charset="0"/>
              </a:rPr>
              <a:t>(1.8 kg and 6.35 kg)</a:t>
            </a:r>
          </a:p>
        </p:txBody>
      </p:sp>
      <p:sp>
        <p:nvSpPr>
          <p:cNvPr id="15" name="Rectangle 14"/>
          <p:cNvSpPr/>
          <p:nvPr/>
        </p:nvSpPr>
        <p:spPr>
          <a:xfrm>
            <a:off x="-223520" y="1267380"/>
            <a:ext cx="9591040"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511F38"/>
                  </a:solidFill>
                  <a:prstDash val="solid"/>
                </a:ln>
                <a:solidFill>
                  <a:srgbClr val="8A3660"/>
                </a:solidFill>
                <a:latin typeface="Constantia" panose="02030602050306030303" pitchFamily="18" charset="0"/>
              </a:rPr>
              <a:t>Grain Free Non-GMO Small Breed Lamb</a:t>
            </a:r>
          </a:p>
        </p:txBody>
      </p:sp>
      <p:sp>
        <p:nvSpPr>
          <p:cNvPr id="3" name="Rectangle 2"/>
          <p:cNvSpPr>
            <a:spLocks noChangeArrowheads="1"/>
          </p:cNvSpPr>
          <p:nvPr/>
        </p:nvSpPr>
        <p:spPr bwMode="auto">
          <a:xfrm>
            <a:off x="505656" y="3657600"/>
            <a:ext cx="492307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Beneficial Oils &amp; Flaxseed Meal</a:t>
            </a:r>
          </a:p>
          <a:p>
            <a:pPr algn="ctr" eaLnBrk="1" hangingPunct="1">
              <a:spcBef>
                <a:spcPct val="0"/>
              </a:spcBef>
              <a:buFontTx/>
              <a:buNone/>
            </a:pPr>
            <a:r>
              <a:rPr lang="en-US" altLang="en-US" sz="2600" b="1" dirty="0">
                <a:solidFill>
                  <a:srgbClr val="543019"/>
                </a:solidFill>
                <a:latin typeface="Cambria" panose="02040503050406030204" pitchFamily="18" charset="0"/>
              </a:rPr>
              <a:t>for Healthy Skin &amp; Coat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150" y="1890790"/>
            <a:ext cx="3607611" cy="4855450"/>
          </a:xfrm>
          <a:prstGeom prst="rect">
            <a:avLst/>
          </a:prstGeom>
        </p:spPr>
      </p:pic>
      <p:sp>
        <p:nvSpPr>
          <p:cNvPr id="5" name="Slide Number Placeholder 4">
            <a:extLst>
              <a:ext uri="{FF2B5EF4-FFF2-40B4-BE49-F238E27FC236}">
                <a16:creationId xmlns:a16="http://schemas.microsoft.com/office/drawing/2014/main" id="{49348123-6F72-4C79-9F12-16C58B18789A}"/>
              </a:ext>
            </a:extLst>
          </p:cNvPr>
          <p:cNvSpPr>
            <a:spLocks noGrp="1"/>
          </p:cNvSpPr>
          <p:nvPr>
            <p:ph type="sldNum" sz="quarter" idx="12"/>
          </p:nvPr>
        </p:nvSpPr>
        <p:spPr/>
        <p:txBody>
          <a:bodyPr/>
          <a:lstStyle/>
          <a:p>
            <a:fld id="{5381D904-3104-4963-AE3F-69835CADBB4D}" type="slidenum">
              <a:rPr lang="en-US" smtClean="0"/>
              <a:t>23</a:t>
            </a:fld>
            <a:endParaRPr lang="en-US"/>
          </a:p>
        </p:txBody>
      </p:sp>
    </p:spTree>
    <p:extLst>
      <p:ext uri="{BB962C8B-B14F-4D97-AF65-F5344CB8AC3E}">
        <p14:creationId xmlns:p14="http://schemas.microsoft.com/office/powerpoint/2010/main" val="1175360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790825" y="1905000"/>
            <a:ext cx="6096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750" dirty="0">
                <a:solidFill>
                  <a:srgbClr val="460D00"/>
                </a:solidFill>
                <a:latin typeface="Times New Roman" panose="02020603050405020304" pitchFamily="18" charset="0"/>
                <a:cs typeface="Times New Roman" panose="02020603050405020304" pitchFamily="18" charset="0"/>
              </a:rPr>
              <a:t>Lamb, Lamb Meal, Lentils, Chickpeas, Peas, Canola Oil, Flaxseed Meal, </a:t>
            </a:r>
            <a:r>
              <a:rPr lang="en-US" altLang="en-US" sz="1750" dirty="0" err="1">
                <a:solidFill>
                  <a:srgbClr val="460D00"/>
                </a:solidFill>
                <a:latin typeface="Times New Roman" panose="02020603050405020304" pitchFamily="18" charset="0"/>
                <a:cs typeface="Times New Roman" panose="02020603050405020304" pitchFamily="18" charset="0"/>
              </a:rPr>
              <a:t>Suncured</a:t>
            </a:r>
            <a:r>
              <a:rPr lang="en-US" altLang="en-US" sz="1750" dirty="0">
                <a:solidFill>
                  <a:srgbClr val="460D00"/>
                </a:solidFill>
                <a:latin typeface="Times New Roman" panose="02020603050405020304" pitchFamily="18" charset="0"/>
                <a:cs typeface="Times New Roman" panose="02020603050405020304" pitchFamily="18" charset="0"/>
              </a:rPr>
              <a:t> Alfalfa Meal, Pea Protein, Menhaden Fish Oil, Dried Kelp, Carrots, Parsley, Lettuce, Watercress, Spinach, Celery, DL-Methionine, Choline Chloride, Calcium Carbonate, Monosodium Phosphate, Dried Lactobacillus acidophilus Fermentation Product, Dried Bacillus subtilis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thermophilum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longum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750" dirty="0" err="1">
                <a:solidFill>
                  <a:srgbClr val="460D00"/>
                </a:solidFill>
                <a:latin typeface="Times New Roman" panose="02020603050405020304" pitchFamily="18" charset="0"/>
                <a:cs typeface="Times New Roman" panose="02020603050405020304" pitchFamily="18" charset="0"/>
              </a:rPr>
              <a:t>faecium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Zinc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Vitamin E Supplement, Niacin, Zinc Sulfate, Ferrous Sulfate, Riboflavin, Copper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Manganese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Vitamin A Supplement, Copper Sulfate, d-Calcium </a:t>
            </a:r>
            <a:r>
              <a:rPr lang="en-US" altLang="en-US" sz="1750" dirty="0" err="1">
                <a:solidFill>
                  <a:srgbClr val="460D00"/>
                </a:solidFill>
                <a:latin typeface="Times New Roman" panose="02020603050405020304" pitchFamily="18" charset="0"/>
                <a:cs typeface="Times New Roman" panose="02020603050405020304" pitchFamily="18" charset="0"/>
              </a:rPr>
              <a:t>Pantothenate</a:t>
            </a:r>
            <a:r>
              <a:rPr lang="en-US" altLang="en-US" sz="1750" dirty="0">
                <a:solidFill>
                  <a:srgbClr val="460D00"/>
                </a:solidFill>
                <a:latin typeface="Times New Roman" panose="02020603050405020304" pitchFamily="18" charset="0"/>
                <a:cs typeface="Times New Roman" panose="02020603050405020304" pitchFamily="18" charset="0"/>
              </a:rPr>
              <a:t>, Vitamin B12 Supplement, Manganese Sulfate, Biotin, Vitamin D3 Supplement, Cobalt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Thiamine Mononitrate, Folic Acid, Sodium Selenite, Calcium Iodate.</a:t>
            </a:r>
          </a:p>
          <a:p>
            <a:pPr eaLnBrk="1" hangingPunct="1">
              <a:spcBef>
                <a:spcPct val="0"/>
              </a:spcBef>
              <a:buFontTx/>
              <a:buNone/>
              <a:defRPr/>
            </a:pPr>
            <a:endParaRPr lang="en-US" altLang="en-US" sz="500" dirty="0">
              <a:solidFill>
                <a:srgbClr val="460D00"/>
              </a:solidFill>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defRPr/>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750" baseline="30000" dirty="0">
                <a:latin typeface="Times New Roman" panose="02020603050405020304" pitchFamily="18" charset="0"/>
                <a:cs typeface="Times New Roman" panose="02020603050405020304" pitchFamily="18" charset="0"/>
              </a:rPr>
              <a:t>5</a:t>
            </a:r>
            <a:r>
              <a:rPr lang="en-US" sz="1750" baseline="30000" dirty="0"/>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381000" y="4945063"/>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12%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3280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410 KCAL/CUP</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9" y="1821675"/>
            <a:ext cx="2399491" cy="3229452"/>
          </a:xfrm>
          <a:prstGeom prst="rect">
            <a:avLst/>
          </a:prstGeom>
        </p:spPr>
      </p:pic>
      <p:sp>
        <p:nvSpPr>
          <p:cNvPr id="8" name="Rectangle 7"/>
          <p:cNvSpPr/>
          <p:nvPr/>
        </p:nvSpPr>
        <p:spPr>
          <a:xfrm>
            <a:off x="-152400" y="1282085"/>
            <a:ext cx="9591040" cy="523220"/>
          </a:xfrm>
          <a:prstGeom prst="rect">
            <a:avLst/>
          </a:prstGeom>
          <a:noFill/>
        </p:spPr>
        <p:txBody>
          <a:bodyPr>
            <a:spAutoFit/>
          </a:bodyPr>
          <a:lstStyle/>
          <a:p>
            <a:pPr algn="ctr" eaLnBrk="1" fontAlgn="auto" hangingPunct="1">
              <a:spcBef>
                <a:spcPts val="0"/>
              </a:spcBef>
              <a:spcAft>
                <a:spcPts val="0"/>
              </a:spcAft>
              <a:defRPr/>
            </a:pPr>
            <a:r>
              <a:rPr lang="en-US" sz="2800" b="1" i="1" dirty="0">
                <a:ln w="12700">
                  <a:solidFill>
                    <a:srgbClr val="511F38"/>
                  </a:solidFill>
                  <a:prstDash val="solid"/>
                </a:ln>
                <a:solidFill>
                  <a:srgbClr val="8A3660"/>
                </a:solidFill>
                <a:latin typeface="Constantia" panose="02030602050306030303" pitchFamily="18" charset="0"/>
              </a:rPr>
              <a:t>Grain Free Non-GMO Small Breed Lamb Ingredients</a:t>
            </a:r>
          </a:p>
        </p:txBody>
      </p:sp>
      <p:sp>
        <p:nvSpPr>
          <p:cNvPr id="3" name="Slide Number Placeholder 2">
            <a:extLst>
              <a:ext uri="{FF2B5EF4-FFF2-40B4-BE49-F238E27FC236}">
                <a16:creationId xmlns:a16="http://schemas.microsoft.com/office/drawing/2014/main" id="{B012FBE7-A943-4161-9F7A-76859BAE5F03}"/>
              </a:ext>
            </a:extLst>
          </p:cNvPr>
          <p:cNvSpPr>
            <a:spLocks noGrp="1"/>
          </p:cNvSpPr>
          <p:nvPr>
            <p:ph type="sldNum" sz="quarter" idx="12"/>
          </p:nvPr>
        </p:nvSpPr>
        <p:spPr/>
        <p:txBody>
          <a:bodyPr/>
          <a:lstStyle/>
          <a:p>
            <a:fld id="{5381D904-3104-4963-AE3F-69835CADBB4D}" type="slidenum">
              <a:rPr lang="en-US" smtClean="0"/>
              <a:t>24</a:t>
            </a:fld>
            <a:endParaRPr lang="en-US"/>
          </a:p>
        </p:txBody>
      </p:sp>
    </p:spTree>
    <p:extLst>
      <p:ext uri="{BB962C8B-B14F-4D97-AF65-F5344CB8AC3E}">
        <p14:creationId xmlns:p14="http://schemas.microsoft.com/office/powerpoint/2010/main" val="1769081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 y="1269366"/>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Grain Free Rotational Diets</a:t>
            </a:r>
          </a:p>
        </p:txBody>
      </p:sp>
      <p:sp>
        <p:nvSpPr>
          <p:cNvPr id="8" name="Rectangle 7"/>
          <p:cNvSpPr>
            <a:spLocks noChangeArrowheads="1"/>
          </p:cNvSpPr>
          <p:nvPr/>
        </p:nvSpPr>
        <p:spPr bwMode="auto">
          <a:xfrm>
            <a:off x="2153243" y="1916193"/>
            <a:ext cx="4931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400" b="1" dirty="0">
                <a:solidFill>
                  <a:srgbClr val="543019"/>
                </a:solidFill>
                <a:latin typeface="Cambria" panose="02040503050406030204" pitchFamily="18" charset="0"/>
              </a:rPr>
              <a:t>Single protein, limited ingredient diets</a:t>
            </a:r>
          </a:p>
        </p:txBody>
      </p:sp>
      <p:sp>
        <p:nvSpPr>
          <p:cNvPr id="2" name="Rectangle 1"/>
          <p:cNvSpPr/>
          <p:nvPr/>
        </p:nvSpPr>
        <p:spPr>
          <a:xfrm>
            <a:off x="1947523" y="2769798"/>
            <a:ext cx="5328623" cy="461665"/>
          </a:xfrm>
          <a:prstGeom prst="rect">
            <a:avLst/>
          </a:prstGeom>
        </p:spPr>
        <p:txBody>
          <a:bodyPr wrap="square">
            <a:spAutoFit/>
          </a:bodyPr>
          <a:lstStyle/>
          <a:p>
            <a:pPr algn="ctr" eaLnBrk="1" hangingPunct="1"/>
            <a:r>
              <a:rPr lang="en-US" altLang="en-US" sz="2400" b="1" i="1" dirty="0">
                <a:solidFill>
                  <a:srgbClr val="7F3214"/>
                </a:solidFill>
                <a:latin typeface="Cambria" panose="02040503050406030204" pitchFamily="18" charset="0"/>
              </a:rPr>
              <a:t>No potatoes for lower glycemic index </a:t>
            </a:r>
          </a:p>
        </p:txBody>
      </p:sp>
      <p:sp>
        <p:nvSpPr>
          <p:cNvPr id="9" name="Rectangle 8"/>
          <p:cNvSpPr/>
          <p:nvPr/>
        </p:nvSpPr>
        <p:spPr>
          <a:xfrm>
            <a:off x="2152649" y="3245762"/>
            <a:ext cx="4838700" cy="461665"/>
          </a:xfrm>
          <a:prstGeom prst="rect">
            <a:avLst/>
          </a:prstGeom>
        </p:spPr>
        <p:txBody>
          <a:bodyPr wrap="square">
            <a:spAutoFit/>
          </a:bodyPr>
          <a:lstStyle/>
          <a:p>
            <a:pPr algn="ctr" eaLnBrk="1" hangingPunct="1"/>
            <a:r>
              <a:rPr lang="en-US" altLang="en-US" sz="2400" b="1" dirty="0">
                <a:solidFill>
                  <a:srgbClr val="543019"/>
                </a:solidFill>
                <a:latin typeface="Cambria" panose="02040503050406030204" pitchFamily="18" charset="0"/>
              </a:rPr>
              <a:t>Non-GMO</a:t>
            </a:r>
          </a:p>
        </p:txBody>
      </p:sp>
      <p:pic>
        <p:nvPicPr>
          <p:cNvPr id="1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787" y="1699595"/>
            <a:ext cx="1759737" cy="23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578" y="4369650"/>
            <a:ext cx="1768165" cy="234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ar\Downloads\chick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7520" y="4369650"/>
            <a:ext cx="1540590" cy="231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947523" y="3707427"/>
            <a:ext cx="5328623" cy="461665"/>
          </a:xfrm>
          <a:prstGeom prst="rect">
            <a:avLst/>
          </a:prstGeom>
        </p:spPr>
        <p:txBody>
          <a:bodyPr wrap="square">
            <a:spAutoFit/>
          </a:bodyPr>
          <a:lstStyle/>
          <a:p>
            <a:pPr algn="ctr" eaLnBrk="1" hangingPunct="1"/>
            <a:r>
              <a:rPr lang="en-US" altLang="en-US" sz="2400" b="1" i="1" dirty="0">
                <a:solidFill>
                  <a:srgbClr val="7F3214"/>
                </a:solidFill>
                <a:latin typeface="Cambria" panose="02040503050406030204" pitchFamily="18" charset="0"/>
              </a:rPr>
              <a:t>For all life stages, sizes and breeds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1795058"/>
            <a:ext cx="1501112" cy="2251668"/>
          </a:xfrm>
          <a:prstGeom prst="rect">
            <a:avLst/>
          </a:prstGeom>
        </p:spPr>
      </p:pic>
      <p:sp>
        <p:nvSpPr>
          <p:cNvPr id="5" name="Slide Number Placeholder 4">
            <a:extLst>
              <a:ext uri="{FF2B5EF4-FFF2-40B4-BE49-F238E27FC236}">
                <a16:creationId xmlns:a16="http://schemas.microsoft.com/office/drawing/2014/main" id="{77BCBC51-EBB8-4251-B000-FA32228C6E4B}"/>
              </a:ext>
            </a:extLst>
          </p:cNvPr>
          <p:cNvSpPr>
            <a:spLocks noGrp="1"/>
          </p:cNvSpPr>
          <p:nvPr>
            <p:ph type="sldNum" sz="quarter" idx="12"/>
          </p:nvPr>
        </p:nvSpPr>
        <p:spPr/>
        <p:txBody>
          <a:bodyPr/>
          <a:lstStyle/>
          <a:p>
            <a:fld id="{5381D904-3104-4963-AE3F-69835CADBB4D}" type="slidenum">
              <a:rPr lang="en-US" smtClean="0"/>
              <a:t>25</a:t>
            </a:fld>
            <a:endParaRPr lang="en-US"/>
          </a:p>
        </p:txBody>
      </p:sp>
      <p:pic>
        <p:nvPicPr>
          <p:cNvPr id="15" name="Picture 14">
            <a:extLst>
              <a:ext uri="{FF2B5EF4-FFF2-40B4-BE49-F238E27FC236}">
                <a16:creationId xmlns:a16="http://schemas.microsoft.com/office/drawing/2014/main" id="{7A071448-98D0-4080-B5B8-92DD5E3B19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8722" y="4344250"/>
            <a:ext cx="1600755" cy="2401133"/>
          </a:xfrm>
          <a:prstGeom prst="rect">
            <a:avLst/>
          </a:prstGeom>
        </p:spPr>
      </p:pic>
      <p:pic>
        <p:nvPicPr>
          <p:cNvPr id="20" name="Picture 19">
            <a:extLst>
              <a:ext uri="{FF2B5EF4-FFF2-40B4-BE49-F238E27FC236}">
                <a16:creationId xmlns:a16="http://schemas.microsoft.com/office/drawing/2014/main" id="{4F173677-37C7-47C4-865A-9CCE222ABA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327" y="4319699"/>
            <a:ext cx="1593676" cy="2390513"/>
          </a:xfrm>
          <a:prstGeom prst="rect">
            <a:avLst/>
          </a:prstGeom>
        </p:spPr>
      </p:pic>
    </p:spTree>
    <p:extLst>
      <p:ext uri="{BB962C8B-B14F-4D97-AF65-F5344CB8AC3E}">
        <p14:creationId xmlns:p14="http://schemas.microsoft.com/office/powerpoint/2010/main" val="295842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288" y="1306731"/>
            <a:ext cx="9142052"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794D2F"/>
                  </a:solidFill>
                  <a:prstDash val="solid"/>
                </a:ln>
                <a:solidFill>
                  <a:srgbClr val="955F3A"/>
                </a:solidFill>
                <a:latin typeface="Constantia" panose="02030602050306030303" pitchFamily="18" charset="0"/>
              </a:rPr>
              <a:t>Grain Free Non-GMO Dakota Frontier Buffalo</a:t>
            </a:r>
            <a:endParaRPr lang="en-US" sz="3200" b="1" i="1" dirty="0">
              <a:ln w="12700">
                <a:solidFill>
                  <a:srgbClr val="955F3A"/>
                </a:solidFill>
                <a:prstDash val="solid"/>
              </a:ln>
              <a:solidFill>
                <a:srgbClr val="A0663E"/>
              </a:solidFill>
              <a:latin typeface="Constantia" panose="02030602050306030303" pitchFamily="18" charset="0"/>
            </a:endParaRPr>
          </a:p>
        </p:txBody>
      </p:sp>
      <p:sp>
        <p:nvSpPr>
          <p:cNvPr id="17" name="Rectangle 16"/>
          <p:cNvSpPr>
            <a:spLocks noChangeArrowheads="1"/>
          </p:cNvSpPr>
          <p:nvPr/>
        </p:nvSpPr>
        <p:spPr bwMode="auto">
          <a:xfrm>
            <a:off x="3759199" y="1988009"/>
            <a:ext cx="4948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For Adult Dogs of all Sizes, and Breeds</a:t>
            </a:r>
          </a:p>
        </p:txBody>
      </p:sp>
      <p:sp>
        <p:nvSpPr>
          <p:cNvPr id="18" name="Rectangle 17"/>
          <p:cNvSpPr>
            <a:spLocks noChangeArrowheads="1"/>
          </p:cNvSpPr>
          <p:nvPr/>
        </p:nvSpPr>
        <p:spPr bwMode="auto">
          <a:xfrm>
            <a:off x="4197860" y="3505200"/>
            <a:ext cx="40251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Easily digestible, lean Buffalo Meal is the first ingredient</a:t>
            </a:r>
          </a:p>
        </p:txBody>
      </p:sp>
      <p:sp>
        <p:nvSpPr>
          <p:cNvPr id="19" name="Rectangle 18"/>
          <p:cNvSpPr>
            <a:spLocks noChangeArrowheads="1"/>
          </p:cNvSpPr>
          <p:nvPr/>
        </p:nvSpPr>
        <p:spPr bwMode="auto">
          <a:xfrm>
            <a:off x="4026047" y="5773676"/>
            <a:ext cx="4414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543019"/>
                </a:solidFill>
                <a:latin typeface="Cambria" panose="02040503050406030204" pitchFamily="18" charset="0"/>
              </a:rPr>
              <a:t>Available in: 4lb, 14lb and 25lb bags</a:t>
            </a:r>
          </a:p>
          <a:p>
            <a:pPr algn="ctr" eaLnBrk="1" hangingPunct="1">
              <a:spcBef>
                <a:spcPct val="0"/>
              </a:spcBef>
              <a:buFontTx/>
              <a:buNone/>
            </a:pPr>
            <a:r>
              <a:rPr lang="en-US" altLang="en-US" sz="2000" b="1" dirty="0">
                <a:solidFill>
                  <a:srgbClr val="543019"/>
                </a:solidFill>
                <a:latin typeface="Cambria" panose="02040503050406030204" pitchFamily="18" charset="0"/>
              </a:rPr>
              <a:t>(1.8 kg, 6.35 kg, and 11.34 kg)</a:t>
            </a:r>
          </a:p>
        </p:txBody>
      </p:sp>
      <p:sp>
        <p:nvSpPr>
          <p:cNvPr id="21" name="TextBox 20"/>
          <p:cNvSpPr txBox="1">
            <a:spLocks noChangeArrowheads="1"/>
          </p:cNvSpPr>
          <p:nvPr/>
        </p:nvSpPr>
        <p:spPr bwMode="auto">
          <a:xfrm flipH="1">
            <a:off x="4210957" y="2881544"/>
            <a:ext cx="399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8F430F"/>
                </a:solidFill>
                <a:latin typeface="Cambria" panose="02040503050406030204" pitchFamily="18" charset="0"/>
              </a:rPr>
              <a:t>Non-GMO Single Protein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81200"/>
            <a:ext cx="3000241" cy="4500362"/>
          </a:xfrm>
          <a:prstGeom prst="rect">
            <a:avLst/>
          </a:prstGeom>
        </p:spPr>
      </p:pic>
      <p:sp>
        <p:nvSpPr>
          <p:cNvPr id="11" name="TextBox 10"/>
          <p:cNvSpPr txBox="1">
            <a:spLocks noChangeArrowheads="1"/>
          </p:cNvSpPr>
          <p:nvPr/>
        </p:nvSpPr>
        <p:spPr bwMode="auto">
          <a:xfrm flipH="1">
            <a:off x="4233862" y="4800600"/>
            <a:ext cx="3998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8F430F"/>
                </a:solidFill>
                <a:latin typeface="Cambria" panose="02040503050406030204" pitchFamily="18" charset="0"/>
              </a:rPr>
              <a:t>Novel protein, great for allergy avoidance</a:t>
            </a:r>
          </a:p>
        </p:txBody>
      </p:sp>
      <p:sp>
        <p:nvSpPr>
          <p:cNvPr id="4" name="Slide Number Placeholder 3">
            <a:extLst>
              <a:ext uri="{FF2B5EF4-FFF2-40B4-BE49-F238E27FC236}">
                <a16:creationId xmlns:a16="http://schemas.microsoft.com/office/drawing/2014/main" id="{3DA79AF3-A29C-4311-B5E8-83130C9F10E9}"/>
              </a:ext>
            </a:extLst>
          </p:cNvPr>
          <p:cNvSpPr>
            <a:spLocks noGrp="1"/>
          </p:cNvSpPr>
          <p:nvPr>
            <p:ph type="sldNum" sz="quarter" idx="12"/>
          </p:nvPr>
        </p:nvSpPr>
        <p:spPr/>
        <p:txBody>
          <a:bodyPr/>
          <a:lstStyle/>
          <a:p>
            <a:fld id="{5381D904-3104-4963-AE3F-69835CADBB4D}" type="slidenum">
              <a:rPr lang="en-US" smtClean="0"/>
              <a:t>26</a:t>
            </a:fld>
            <a:endParaRPr lang="en-US"/>
          </a:p>
        </p:txBody>
      </p:sp>
    </p:spTree>
    <p:extLst>
      <p:ext uri="{BB962C8B-B14F-4D97-AF65-F5344CB8AC3E}">
        <p14:creationId xmlns:p14="http://schemas.microsoft.com/office/powerpoint/2010/main" val="1748134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500"/>
                                        <p:tgtEl>
                                          <p:spTgt spid="2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500"/>
                                        <p:tgtEl>
                                          <p:spTgt spid="1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48" y="1223659"/>
            <a:ext cx="9142052"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794D2F"/>
                  </a:solidFill>
                  <a:prstDash val="solid"/>
                </a:ln>
                <a:solidFill>
                  <a:srgbClr val="955F3A"/>
                </a:solidFill>
                <a:latin typeface="Constantia" panose="02030602050306030303" pitchFamily="18" charset="0"/>
              </a:rPr>
              <a:t>Grain Free Non-GMO Dakota Frontier Buffalo</a:t>
            </a:r>
          </a:p>
          <a:p>
            <a:pPr algn="ctr" eaLnBrk="1" fontAlgn="auto" hangingPunct="1">
              <a:spcBef>
                <a:spcPts val="0"/>
              </a:spcBef>
              <a:spcAft>
                <a:spcPts val="0"/>
              </a:spcAft>
              <a:defRPr/>
            </a:pPr>
            <a:r>
              <a:rPr lang="en-US" sz="3200" b="1" i="1" dirty="0">
                <a:ln w="12700">
                  <a:solidFill>
                    <a:srgbClr val="794D2F"/>
                  </a:solidFill>
                  <a:prstDash val="solid"/>
                </a:ln>
                <a:solidFill>
                  <a:srgbClr val="955F3A"/>
                </a:solidFill>
                <a:latin typeface="Constantia" panose="02030602050306030303" pitchFamily="18" charset="0"/>
              </a:rPr>
              <a:t>Ingredients</a:t>
            </a:r>
            <a:endParaRPr lang="en-US" sz="3200" b="1" i="1" dirty="0">
              <a:ln w="12700">
                <a:solidFill>
                  <a:srgbClr val="955F3A"/>
                </a:solidFill>
                <a:prstDash val="solid"/>
              </a:ln>
              <a:solidFill>
                <a:srgbClr val="A0663E"/>
              </a:solidFill>
              <a:latin typeface="Constantia" panose="02030602050306030303" pitchFamily="18" charset="0"/>
            </a:endParaRPr>
          </a:p>
        </p:txBody>
      </p:sp>
      <p:sp>
        <p:nvSpPr>
          <p:cNvPr id="5" name="Rectangle 4"/>
          <p:cNvSpPr>
            <a:spLocks noChangeArrowheads="1"/>
          </p:cNvSpPr>
          <p:nvPr/>
        </p:nvSpPr>
        <p:spPr bwMode="auto">
          <a:xfrm>
            <a:off x="307847" y="2300877"/>
            <a:ext cx="6082093"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650" dirty="0">
                <a:solidFill>
                  <a:srgbClr val="460D00"/>
                </a:solidFill>
                <a:latin typeface="Times New Roman" panose="02020603050405020304" pitchFamily="18" charset="0"/>
                <a:cs typeface="Times New Roman" panose="02020603050405020304" pitchFamily="18" charset="0"/>
              </a:rPr>
              <a:t>Buffalo Meal, Chickpeas, Lentils, Yellow Peas, Tapioca, Canola Oil (preserved with Mixed tocopherols), Sweet Potato, </a:t>
            </a:r>
            <a:r>
              <a:rPr lang="en-US" altLang="en-US" sz="1650" dirty="0" err="1">
                <a:solidFill>
                  <a:srgbClr val="460D00"/>
                </a:solidFill>
                <a:latin typeface="Times New Roman" panose="02020603050405020304" pitchFamily="18" charset="0"/>
                <a:cs typeface="Times New Roman" panose="02020603050405020304" pitchFamily="18" charset="0"/>
              </a:rPr>
              <a:t>Suncured</a:t>
            </a:r>
            <a:r>
              <a:rPr lang="en-US" altLang="en-US" sz="1650" dirty="0">
                <a:solidFill>
                  <a:srgbClr val="460D00"/>
                </a:solidFill>
                <a:latin typeface="Times New Roman" panose="02020603050405020304" pitchFamily="18" charset="0"/>
                <a:cs typeface="Times New Roman" panose="02020603050405020304" pitchFamily="18" charset="0"/>
              </a:rPr>
              <a:t> Alfalfa Meal, Menhaden Fish Oil, Natural Flavor, Dried Kelp, Dried Carrots, Dried Spinach, Calcium Carbonate, Dicalcium Phosphate, DL-Methionine, Salt, Choline Chloride, L-Lysine, Monosodium Phosphate, Dried Lactobacillus acidophilus Fermentation Product, Dried Bacillus subtilis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thermophilum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longum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Biotin, Vitamin D3 Supplement, Cobalt Proteinate, Thiamine Mononitrate, Folic Acid, Sodium Selenite, Calcium Iodate.</a:t>
            </a:r>
          </a:p>
          <a:p>
            <a:pPr eaLnBrk="1" hangingPunct="1">
              <a:spcBef>
                <a:spcPct val="0"/>
              </a:spcBef>
              <a:buFontTx/>
              <a:buNone/>
            </a:pPr>
            <a:endParaRPr lang="en-US" altLang="en-US" sz="5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6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600" baseline="30000" dirty="0">
                <a:latin typeface="Times New Roman" panose="02020603050405020304" pitchFamily="18" charset="0"/>
                <a:cs typeface="Times New Roman" panose="02020603050405020304" pitchFamily="18" charset="0"/>
              </a:rPr>
              <a:t>5</a:t>
            </a:r>
            <a:r>
              <a:rPr lang="en-US" altLang="en-US" sz="1650" dirty="0">
                <a:solidFill>
                  <a:srgbClr val="460D00"/>
                </a:solidFill>
                <a:latin typeface="Times New Roman" panose="02020603050405020304" pitchFamily="18" charset="0"/>
                <a:cs typeface="Times New Roman" panose="02020603050405020304" pitchFamily="18" charset="0"/>
              </a:rPr>
              <a:t> CFU/</a:t>
            </a:r>
            <a:r>
              <a:rPr lang="en-US" altLang="en-US" sz="1650" dirty="0" err="1">
                <a:solidFill>
                  <a:srgbClr val="460D00"/>
                </a:solidFill>
                <a:latin typeface="Times New Roman" panose="02020603050405020304" pitchFamily="18" charset="0"/>
                <a:cs typeface="Times New Roman" panose="02020603050405020304" pitchFamily="18" charset="0"/>
              </a:rPr>
              <a:t>lb</a:t>
            </a:r>
            <a:r>
              <a:rPr lang="en-US" altLang="en-US" sz="1650" dirty="0">
                <a:solidFill>
                  <a:srgbClr val="460D00"/>
                </a:solidFill>
                <a:latin typeface="Times New Roman" panose="02020603050405020304" pitchFamily="18" charset="0"/>
                <a:cs typeface="Times New Roman" panose="02020603050405020304" pitchFamily="18" charset="0"/>
              </a:rPr>
              <a:t> MIN</a:t>
            </a:r>
          </a:p>
        </p:txBody>
      </p:sp>
      <p:sp>
        <p:nvSpPr>
          <p:cNvPr id="6" name="Rectangle 5"/>
          <p:cNvSpPr>
            <a:spLocks noChangeArrowheads="1"/>
          </p:cNvSpPr>
          <p:nvPr/>
        </p:nvSpPr>
        <p:spPr bwMode="auto">
          <a:xfrm>
            <a:off x="6389941" y="5076032"/>
            <a:ext cx="24479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26%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Fat: 14%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Fiber: 4.0%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3120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390 KCAL/CUP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282" y="1934368"/>
            <a:ext cx="2094442" cy="3141663"/>
          </a:xfrm>
          <a:prstGeom prst="rect">
            <a:avLst/>
          </a:prstGeom>
        </p:spPr>
      </p:pic>
      <p:sp>
        <p:nvSpPr>
          <p:cNvPr id="4" name="Slide Number Placeholder 3">
            <a:extLst>
              <a:ext uri="{FF2B5EF4-FFF2-40B4-BE49-F238E27FC236}">
                <a16:creationId xmlns:a16="http://schemas.microsoft.com/office/drawing/2014/main" id="{74F82E5B-19EB-4C7B-B3F0-159ACD06D4C1}"/>
              </a:ext>
            </a:extLst>
          </p:cNvPr>
          <p:cNvSpPr>
            <a:spLocks noGrp="1"/>
          </p:cNvSpPr>
          <p:nvPr>
            <p:ph type="sldNum" sz="quarter" idx="12"/>
          </p:nvPr>
        </p:nvSpPr>
        <p:spPr/>
        <p:txBody>
          <a:bodyPr/>
          <a:lstStyle/>
          <a:p>
            <a:fld id="{5381D904-3104-4963-AE3F-69835CADBB4D}" type="slidenum">
              <a:rPr lang="en-US" smtClean="0"/>
              <a:t>27</a:t>
            </a:fld>
            <a:endParaRPr lang="en-US"/>
          </a:p>
        </p:txBody>
      </p:sp>
    </p:spTree>
    <p:extLst>
      <p:ext uri="{BB962C8B-B14F-4D97-AF65-F5344CB8AC3E}">
        <p14:creationId xmlns:p14="http://schemas.microsoft.com/office/powerpoint/2010/main" val="409441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1502" y="1241175"/>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1B3D2D"/>
                  </a:solidFill>
                  <a:prstDash val="solid"/>
                </a:ln>
                <a:solidFill>
                  <a:srgbClr val="326E52"/>
                </a:solidFill>
                <a:latin typeface="Constantia" panose="02030602050306030303" pitchFamily="18" charset="0"/>
              </a:rPr>
              <a:t>Grain Free Non-GMO Duck</a:t>
            </a:r>
          </a:p>
        </p:txBody>
      </p:sp>
      <p:sp>
        <p:nvSpPr>
          <p:cNvPr id="17" name="Rectangle 16"/>
          <p:cNvSpPr>
            <a:spLocks noChangeArrowheads="1"/>
          </p:cNvSpPr>
          <p:nvPr/>
        </p:nvSpPr>
        <p:spPr bwMode="auto">
          <a:xfrm>
            <a:off x="3949700" y="1981200"/>
            <a:ext cx="494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All Life Stages, Sizes, and Breeds</a:t>
            </a:r>
          </a:p>
        </p:txBody>
      </p:sp>
      <p:sp>
        <p:nvSpPr>
          <p:cNvPr id="18" name="Rectangle 17"/>
          <p:cNvSpPr>
            <a:spLocks noChangeArrowheads="1"/>
          </p:cNvSpPr>
          <p:nvPr/>
        </p:nvSpPr>
        <p:spPr bwMode="auto">
          <a:xfrm>
            <a:off x="4475956" y="4419600"/>
            <a:ext cx="3838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8F430F"/>
                </a:solidFill>
                <a:latin typeface="Cambria" panose="02040503050406030204" pitchFamily="18" charset="0"/>
              </a:rPr>
              <a:t>Easily digestible Duck Meal is the first ingredient</a:t>
            </a:r>
          </a:p>
        </p:txBody>
      </p:sp>
      <p:sp>
        <p:nvSpPr>
          <p:cNvPr id="19" name="Rectangle 18"/>
          <p:cNvSpPr>
            <a:spLocks noChangeArrowheads="1"/>
          </p:cNvSpPr>
          <p:nvPr/>
        </p:nvSpPr>
        <p:spPr bwMode="auto">
          <a:xfrm>
            <a:off x="4227434" y="5562600"/>
            <a:ext cx="4414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rgbClr val="543019"/>
                </a:solidFill>
                <a:latin typeface="Cambria" panose="02040503050406030204" pitchFamily="18" charset="0"/>
              </a:rPr>
              <a:t>Available in: 4lb, 14lb and 25lb bags</a:t>
            </a:r>
          </a:p>
          <a:p>
            <a:pPr algn="ctr" eaLnBrk="1" hangingPunct="1">
              <a:spcBef>
                <a:spcPct val="0"/>
              </a:spcBef>
              <a:buFontTx/>
              <a:buNone/>
            </a:pPr>
            <a:r>
              <a:rPr lang="en-US" altLang="en-US" sz="2000" b="1" dirty="0">
                <a:solidFill>
                  <a:srgbClr val="543019"/>
                </a:solidFill>
                <a:latin typeface="Cambria" panose="02040503050406030204" pitchFamily="18" charset="0"/>
              </a:rPr>
              <a:t>(1.8 kg, 6.35 kg, and 11.34)</a:t>
            </a:r>
          </a:p>
        </p:txBody>
      </p:sp>
      <p:sp>
        <p:nvSpPr>
          <p:cNvPr id="21" name="TextBox 20"/>
          <p:cNvSpPr txBox="1">
            <a:spLocks noChangeArrowheads="1"/>
          </p:cNvSpPr>
          <p:nvPr/>
        </p:nvSpPr>
        <p:spPr bwMode="auto">
          <a:xfrm flipH="1">
            <a:off x="4315619" y="2667000"/>
            <a:ext cx="399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8F430F"/>
                </a:solidFill>
                <a:latin typeface="Cambria" panose="02040503050406030204" pitchFamily="18" charset="0"/>
              </a:rPr>
              <a:t>Non-GMO Single Protein </a:t>
            </a:r>
          </a:p>
        </p:txBody>
      </p:sp>
      <p:sp>
        <p:nvSpPr>
          <p:cNvPr id="4" name="Rectangle 3"/>
          <p:cNvSpPr>
            <a:spLocks noChangeArrowheads="1"/>
          </p:cNvSpPr>
          <p:nvPr/>
        </p:nvSpPr>
        <p:spPr bwMode="auto">
          <a:xfrm>
            <a:off x="4586288" y="3405982"/>
            <a:ext cx="3675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Sunflower &amp; Fish Oils for</a:t>
            </a:r>
          </a:p>
          <a:p>
            <a:pPr algn="ctr" eaLnBrk="1" hangingPunct="1">
              <a:spcBef>
                <a:spcPct val="0"/>
              </a:spcBef>
              <a:buFontTx/>
              <a:buNone/>
            </a:pPr>
            <a:r>
              <a:rPr lang="en-US" altLang="en-US" sz="2400" b="1" dirty="0">
                <a:solidFill>
                  <a:srgbClr val="543019"/>
                </a:solidFill>
                <a:latin typeface="Cambria" panose="02040503050406030204" pitchFamily="18" charset="0"/>
              </a:rPr>
              <a:t>Healthy Skin &amp; Coat</a:t>
            </a:r>
          </a:p>
        </p:txBody>
      </p:sp>
      <p:pic>
        <p:nvPicPr>
          <p:cNvPr id="215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6449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EED58E90-3DCB-4B66-B65F-E18068ECBB6B}"/>
              </a:ext>
            </a:extLst>
          </p:cNvPr>
          <p:cNvSpPr>
            <a:spLocks noGrp="1"/>
          </p:cNvSpPr>
          <p:nvPr>
            <p:ph type="sldNum" sz="quarter" idx="12"/>
          </p:nvPr>
        </p:nvSpPr>
        <p:spPr/>
        <p:txBody>
          <a:bodyPr/>
          <a:lstStyle/>
          <a:p>
            <a:fld id="{5381D904-3104-4963-AE3F-69835CADBB4D}" type="slidenum">
              <a:rPr lang="en-US" smtClean="0"/>
              <a:t>28</a:t>
            </a:fld>
            <a:endParaRPr lang="en-US"/>
          </a:p>
        </p:txBody>
      </p:sp>
    </p:spTree>
    <p:extLst>
      <p:ext uri="{BB962C8B-B14F-4D97-AF65-F5344CB8AC3E}">
        <p14:creationId xmlns:p14="http://schemas.microsoft.com/office/powerpoint/2010/main" val="317848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1500"/>
                                        <p:tgtEl>
                                          <p:spTgt spid="2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500"/>
                                        <p:tgtEl>
                                          <p:spTgt spid="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1500"/>
                                        <p:tgtEl>
                                          <p:spTgt spid="18">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48" y="1223659"/>
            <a:ext cx="9142052"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1B3D2D"/>
                  </a:solidFill>
                  <a:prstDash val="solid"/>
                </a:ln>
                <a:solidFill>
                  <a:srgbClr val="326E52"/>
                </a:solidFill>
                <a:latin typeface="Constantia" panose="02030602050306030303" pitchFamily="18" charset="0"/>
              </a:rPr>
              <a:t>Grain Free Non-GMO Duck Ingredients</a:t>
            </a:r>
          </a:p>
        </p:txBody>
      </p:sp>
      <p:sp>
        <p:nvSpPr>
          <p:cNvPr id="5" name="Rectangle 4"/>
          <p:cNvSpPr>
            <a:spLocks noChangeArrowheads="1"/>
          </p:cNvSpPr>
          <p:nvPr/>
        </p:nvSpPr>
        <p:spPr bwMode="auto">
          <a:xfrm>
            <a:off x="228600" y="1847850"/>
            <a:ext cx="5715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Duck Meal, Chickpeas, Lentils, Peas, non-GMO Canola Oil (Preserved with Mixed Tocopherols) </a:t>
            </a:r>
            <a:r>
              <a:rPr lang="en-US" altLang="en-US" sz="1700" dirty="0" err="1">
                <a:solidFill>
                  <a:srgbClr val="460D00"/>
                </a:solidFill>
                <a:latin typeface="Times New Roman" panose="02020603050405020304" pitchFamily="18" charset="0"/>
                <a:cs typeface="Times New Roman" panose="02020603050405020304" pitchFamily="18" charset="0"/>
              </a:rPr>
              <a:t>Suncured</a:t>
            </a:r>
            <a:r>
              <a:rPr lang="en-US" altLang="en-US" sz="1700" dirty="0">
                <a:solidFill>
                  <a:srgbClr val="460D00"/>
                </a:solidFill>
                <a:latin typeface="Times New Roman" panose="02020603050405020304" pitchFamily="18" charset="0"/>
                <a:cs typeface="Times New Roman" panose="02020603050405020304" pitchFamily="18" charset="0"/>
              </a:rPr>
              <a:t> Alfalfa meal, Flaxseed Meal, Fish Oil (Preserved with Mixed Tocopherols), Dried Kelp, Carrots, Parsley, Lettuce, Watercress, Spinach, Celery, Choline Chloride, Calcium Carbonate, Monosodium Phosphate, Dried Lactobacillus acidophilus Fermentation Product, Dried Bacillus subtilis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thermophilum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longum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Zinc Sulfate, Selenium Yeast, Ferrous Sulfate, Copper Proteinate, Manganese Proteinate, Vitamin A Supplement, Copper Sulfate, Niacin, Pantothenic Acid, Vitamin B12 Supplement, Manganese Sulfate, Riboflavin, Biotin, Vitamin D3 Supplement, Cobalt Proteinate, Thiamine Mononitrate, Folic Acid, Sodium Selenite, Calcium Iodate.</a:t>
            </a:r>
          </a:p>
          <a:p>
            <a:pPr eaLnBrk="1" hangingPunct="1">
              <a:spcBef>
                <a:spcPct val="0"/>
              </a:spcBef>
              <a:buFontTx/>
              <a:buNone/>
            </a:pPr>
            <a:endParaRPr lang="en-US" altLang="en-US" sz="5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7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700" dirty="0">
                <a:solidFill>
                  <a:srgbClr val="460D00"/>
                </a:solidFill>
                <a:latin typeface="Times New Roman" panose="02020603050405020304" pitchFamily="18" charset="0"/>
                <a:cs typeface="Times New Roman" panose="02020603050405020304" pitchFamily="18" charset="0"/>
              </a:rPr>
              <a:t> CFU/</a:t>
            </a:r>
            <a:r>
              <a:rPr lang="en-US" altLang="en-US" sz="1700" dirty="0" err="1">
                <a:solidFill>
                  <a:srgbClr val="460D00"/>
                </a:solidFill>
                <a:latin typeface="Times New Roman" panose="02020603050405020304" pitchFamily="18" charset="0"/>
                <a:cs typeface="Times New Roman" panose="02020603050405020304" pitchFamily="18" charset="0"/>
              </a:rPr>
              <a:t>lb</a:t>
            </a:r>
            <a:r>
              <a:rPr lang="en-US" altLang="en-US" sz="1700" dirty="0">
                <a:solidFill>
                  <a:srgbClr val="460D00"/>
                </a:solidFill>
                <a:latin typeface="Times New Roman" panose="02020603050405020304" pitchFamily="18" charset="0"/>
                <a:cs typeface="Times New Roman" panose="02020603050405020304" pitchFamily="18" charset="0"/>
              </a:rPr>
              <a:t> MIN</a:t>
            </a:r>
          </a:p>
        </p:txBody>
      </p:sp>
      <p:sp>
        <p:nvSpPr>
          <p:cNvPr id="6" name="Rectangle 5"/>
          <p:cNvSpPr>
            <a:spLocks noChangeArrowheads="1"/>
          </p:cNvSpPr>
          <p:nvPr/>
        </p:nvSpPr>
        <p:spPr bwMode="auto">
          <a:xfrm>
            <a:off x="6019800" y="4989513"/>
            <a:ext cx="24479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24%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Fat: 12%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Fiber: 4.5%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3390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420 KCAL/CUP</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84338"/>
            <a:ext cx="2524125"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B5A16A4-5664-4F87-8A8E-B56473AC4145}"/>
              </a:ext>
            </a:extLst>
          </p:cNvPr>
          <p:cNvSpPr>
            <a:spLocks noGrp="1"/>
          </p:cNvSpPr>
          <p:nvPr>
            <p:ph type="sldNum" sz="quarter" idx="12"/>
          </p:nvPr>
        </p:nvSpPr>
        <p:spPr/>
        <p:txBody>
          <a:bodyPr/>
          <a:lstStyle/>
          <a:p>
            <a:fld id="{5381D904-3104-4963-AE3F-69835CADBB4D}" type="slidenum">
              <a:rPr lang="en-US" smtClean="0"/>
              <a:t>29</a:t>
            </a:fld>
            <a:endParaRPr lang="en-US"/>
          </a:p>
        </p:txBody>
      </p:sp>
    </p:spTree>
    <p:extLst>
      <p:ext uri="{BB962C8B-B14F-4D97-AF65-F5344CB8AC3E}">
        <p14:creationId xmlns:p14="http://schemas.microsoft.com/office/powerpoint/2010/main" val="402554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257425" y="2317750"/>
            <a:ext cx="4800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a:solidFill>
                  <a:srgbClr val="7030A0"/>
                </a:solidFill>
                <a:latin typeface="Constantia" panose="02030602050306030303" pitchFamily="18" charset="0"/>
              </a:rPr>
              <a:t>As a result, we answer only to our partner stores’ customers—pet owners—not to outside shareholders </a:t>
            </a:r>
          </a:p>
          <a:p>
            <a:pPr algn="ctr" eaLnBrk="1" hangingPunct="1">
              <a:spcBef>
                <a:spcPct val="0"/>
              </a:spcBef>
              <a:buFontTx/>
              <a:buNone/>
            </a:pPr>
            <a:endParaRPr lang="en-US" altLang="en-US" sz="2800" b="1" i="1">
              <a:solidFill>
                <a:srgbClr val="7030A0"/>
              </a:solidFill>
              <a:latin typeface="Constantia" panose="02030602050306030303" pitchFamily="18" charset="0"/>
            </a:endParaRPr>
          </a:p>
          <a:p>
            <a:pPr algn="ctr" eaLnBrk="1" hangingPunct="1">
              <a:spcBef>
                <a:spcPct val="0"/>
              </a:spcBef>
              <a:buFontTx/>
              <a:buNone/>
            </a:pPr>
            <a:r>
              <a:rPr lang="en-US" altLang="en-US" sz="2800" b="1" i="1">
                <a:solidFill>
                  <a:srgbClr val="7030A0"/>
                </a:solidFill>
                <a:latin typeface="Constantia" panose="02030602050306030303" pitchFamily="18" charset="0"/>
              </a:rPr>
              <a:t>With us, what’s good for pets comes first, profits come after that </a:t>
            </a:r>
          </a:p>
          <a:p>
            <a:pPr algn="ctr" eaLnBrk="1" hangingPunct="1">
              <a:spcBef>
                <a:spcPct val="0"/>
              </a:spcBef>
              <a:buFontTx/>
              <a:buNone/>
            </a:pPr>
            <a:endParaRPr lang="en-US" altLang="en-US" sz="2800" b="1" i="1">
              <a:solidFill>
                <a:srgbClr val="7030A0"/>
              </a:solidFill>
              <a:latin typeface="Constantia" panose="02030602050306030303" pitchFamily="18" charset="0"/>
            </a:endParaRPr>
          </a:p>
        </p:txBody>
      </p:sp>
      <p:pic>
        <p:nvPicPr>
          <p:cNvPr id="51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35D6968-1A19-41E7-85B6-66ED4C309E33}"/>
              </a:ext>
            </a:extLst>
          </p:cNvPr>
          <p:cNvSpPr>
            <a:spLocks noGrp="1"/>
          </p:cNvSpPr>
          <p:nvPr>
            <p:ph type="sldNum" sz="quarter" idx="12"/>
          </p:nvPr>
        </p:nvSpPr>
        <p:spPr/>
        <p:txBody>
          <a:bodyPr/>
          <a:lstStyle/>
          <a:p>
            <a:fld id="{5381D904-3104-4963-AE3F-69835CADBB4D}" type="slidenum">
              <a:rPr lang="en-US" smtClean="0"/>
              <a:t>3</a:t>
            </a:fld>
            <a:endParaRPr lang="en-US"/>
          </a:p>
        </p:txBody>
      </p:sp>
    </p:spTree>
    <p:extLst>
      <p:ext uri="{BB962C8B-B14F-4D97-AF65-F5344CB8AC3E}">
        <p14:creationId xmlns:p14="http://schemas.microsoft.com/office/powerpoint/2010/main" val="499205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7" name="Rectangle 6"/>
          <p:cNvSpPr/>
          <p:nvPr/>
        </p:nvSpPr>
        <p:spPr>
          <a:xfrm>
            <a:off x="62083" y="1260653"/>
            <a:ext cx="9019841" cy="646331"/>
          </a:xfrm>
          <a:prstGeom prst="rect">
            <a:avLst/>
          </a:prstGeom>
          <a:noFill/>
          <a:effectLst/>
        </p:spPr>
        <p:txBody>
          <a:bodyPr wrap="none">
            <a:spAutoFit/>
          </a:bodyPr>
          <a:lstStyle/>
          <a:p>
            <a:pPr algn="ctr" eaLnBrk="1" fontAlgn="auto" hangingPunct="1">
              <a:spcBef>
                <a:spcPts val="0"/>
              </a:spcBef>
              <a:spcAft>
                <a:spcPts val="0"/>
              </a:spcAft>
              <a:defRPr/>
            </a:pPr>
            <a:r>
              <a:rPr lang="en-US" sz="3500" b="1" i="1" dirty="0">
                <a:ln w="12700">
                  <a:solidFill>
                    <a:srgbClr val="2D558B"/>
                  </a:solidFill>
                  <a:prstDash val="solid"/>
                </a:ln>
                <a:solidFill>
                  <a:srgbClr val="5586C7"/>
                </a:solidFill>
                <a:latin typeface="Constantia" panose="02030602050306030303" pitchFamily="18" charset="0"/>
              </a:rPr>
              <a:t>Grain Free Non- GMO Whitefish for Dogs</a:t>
            </a:r>
          </a:p>
        </p:txBody>
      </p:sp>
      <p:pic>
        <p:nvPicPr>
          <p:cNvPr id="3277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879850" y="2281634"/>
            <a:ext cx="4835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Healthy fish proteins from </a:t>
            </a:r>
          </a:p>
          <a:p>
            <a:pPr algn="ctr" eaLnBrk="1" hangingPunct="1">
              <a:spcBef>
                <a:spcPct val="0"/>
              </a:spcBef>
              <a:buFontTx/>
              <a:buNone/>
            </a:pPr>
            <a:r>
              <a:rPr lang="en-US" altLang="en-US" sz="2400" b="1" dirty="0">
                <a:solidFill>
                  <a:srgbClr val="543019"/>
                </a:solidFill>
                <a:latin typeface="Cambria" panose="02040503050406030204" pitchFamily="18" charset="0"/>
              </a:rPr>
              <a:t>Whitefish-Limited Ingredients</a:t>
            </a:r>
          </a:p>
        </p:txBody>
      </p:sp>
      <p:sp>
        <p:nvSpPr>
          <p:cNvPr id="18" name="Rectangle 17"/>
          <p:cNvSpPr>
            <a:spLocks noChangeArrowheads="1"/>
          </p:cNvSpPr>
          <p:nvPr/>
        </p:nvSpPr>
        <p:spPr bwMode="auto">
          <a:xfrm>
            <a:off x="3886200" y="3344842"/>
            <a:ext cx="4829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Nutritious fruits and vegetables, carrots, spinach and kelp</a:t>
            </a:r>
          </a:p>
        </p:txBody>
      </p:sp>
      <p:sp>
        <p:nvSpPr>
          <p:cNvPr id="19" name="Rectangle 18"/>
          <p:cNvSpPr>
            <a:spLocks noChangeArrowheads="1"/>
          </p:cNvSpPr>
          <p:nvPr/>
        </p:nvSpPr>
        <p:spPr bwMode="auto">
          <a:xfrm>
            <a:off x="3644900" y="4409638"/>
            <a:ext cx="5070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Contains NO chicken or poultry and no potatoes for lower glycemic index</a:t>
            </a:r>
          </a:p>
        </p:txBody>
      </p:sp>
      <p:sp>
        <p:nvSpPr>
          <p:cNvPr id="20" name="Rectangle 19"/>
          <p:cNvSpPr>
            <a:spLocks noChangeArrowheads="1"/>
          </p:cNvSpPr>
          <p:nvPr/>
        </p:nvSpPr>
        <p:spPr bwMode="auto">
          <a:xfrm>
            <a:off x="4129087" y="5791200"/>
            <a:ext cx="43437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7F3214"/>
                </a:solidFill>
                <a:latin typeface="Cambria" panose="02040503050406030204" pitchFamily="18" charset="0"/>
              </a:rPr>
              <a:t>Available in: 4lb, 14lb and 25lb bags</a:t>
            </a:r>
          </a:p>
          <a:p>
            <a:pPr algn="ctr" eaLnBrk="1" hangingPunct="1">
              <a:spcBef>
                <a:spcPct val="0"/>
              </a:spcBef>
              <a:buFontTx/>
              <a:buNone/>
            </a:pPr>
            <a:r>
              <a:rPr lang="en-US" altLang="en-US" sz="2000" b="1" i="1" dirty="0">
                <a:solidFill>
                  <a:srgbClr val="7F3214"/>
                </a:solidFill>
                <a:latin typeface="Cambria" panose="02040503050406030204" pitchFamily="18" charset="0"/>
              </a:rPr>
              <a:t>(1.8 kg, 6.35 kg, and 11.34 kg)</a:t>
            </a:r>
          </a:p>
        </p:txBody>
      </p:sp>
      <p:sp>
        <p:nvSpPr>
          <p:cNvPr id="5" name="Slide Number Placeholder 4">
            <a:extLst>
              <a:ext uri="{FF2B5EF4-FFF2-40B4-BE49-F238E27FC236}">
                <a16:creationId xmlns:a16="http://schemas.microsoft.com/office/drawing/2014/main" id="{FED94E9A-FDFB-490B-A5E4-F087C6048673}"/>
              </a:ext>
            </a:extLst>
          </p:cNvPr>
          <p:cNvSpPr>
            <a:spLocks noGrp="1"/>
          </p:cNvSpPr>
          <p:nvPr>
            <p:ph type="sldNum" sz="quarter" idx="12"/>
          </p:nvPr>
        </p:nvSpPr>
        <p:spPr/>
        <p:txBody>
          <a:bodyPr/>
          <a:lstStyle/>
          <a:p>
            <a:fld id="{5381D904-3104-4963-AE3F-69835CADBB4D}" type="slidenum">
              <a:rPr lang="en-US" smtClean="0"/>
              <a:t>30</a:t>
            </a:fld>
            <a:endParaRPr lang="en-US"/>
          </a:p>
        </p:txBody>
      </p:sp>
      <p:sp>
        <p:nvSpPr>
          <p:cNvPr id="12" name="Rectangle 11">
            <a:extLst>
              <a:ext uri="{FF2B5EF4-FFF2-40B4-BE49-F238E27FC236}">
                <a16:creationId xmlns:a16="http://schemas.microsoft.com/office/drawing/2014/main" id="{DA926458-98C6-448D-B29E-9BEC3475D441}"/>
              </a:ext>
            </a:extLst>
          </p:cNvPr>
          <p:cNvSpPr>
            <a:spLocks noChangeArrowheads="1"/>
          </p:cNvSpPr>
          <p:nvPr/>
        </p:nvSpPr>
        <p:spPr bwMode="auto">
          <a:xfrm>
            <a:off x="3644900" y="4400550"/>
            <a:ext cx="5070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Contains NO chicken or poultry and no potatoes for lower glycemic index</a:t>
            </a:r>
          </a:p>
        </p:txBody>
      </p:sp>
      <p:pic>
        <p:nvPicPr>
          <p:cNvPr id="13" name="Picture 12">
            <a:extLst>
              <a:ext uri="{FF2B5EF4-FFF2-40B4-BE49-F238E27FC236}">
                <a16:creationId xmlns:a16="http://schemas.microsoft.com/office/drawing/2014/main" id="{B73D3218-9E10-4024-83E3-50BCE4ACF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 y="1938594"/>
            <a:ext cx="3177211" cy="4765814"/>
          </a:xfrm>
          <a:prstGeom prst="rect">
            <a:avLst/>
          </a:prstGeom>
        </p:spPr>
      </p:pic>
    </p:spTree>
    <p:extLst>
      <p:ext uri="{BB962C8B-B14F-4D97-AF65-F5344CB8AC3E}">
        <p14:creationId xmlns:p14="http://schemas.microsoft.com/office/powerpoint/2010/main" val="417836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pic>
        <p:nvPicPr>
          <p:cNvPr id="3379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212725" y="1960563"/>
            <a:ext cx="6211888" cy="470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700" dirty="0">
                <a:solidFill>
                  <a:srgbClr val="460D00"/>
                </a:solidFill>
                <a:latin typeface="Times New Roman" panose="02020603050405020304" pitchFamily="18" charset="0"/>
                <a:cs typeface="Times New Roman" panose="02020603050405020304" pitchFamily="18" charset="0"/>
              </a:rPr>
              <a:t>Whitefish Meal, Lentils, Field Peas, Chickpeas, Canola Oil (Preserved with Mixed Tocopherols), Tapioca, Salmon Meal, Natural Flavor, </a:t>
            </a:r>
            <a:r>
              <a:rPr lang="en-US" altLang="en-US" sz="1700" dirty="0" err="1">
                <a:solidFill>
                  <a:srgbClr val="460D00"/>
                </a:solidFill>
                <a:latin typeface="Times New Roman" panose="02020603050405020304" pitchFamily="18" charset="0"/>
                <a:cs typeface="Times New Roman" panose="02020603050405020304" pitchFamily="18" charset="0"/>
              </a:rPr>
              <a:t>Suncured</a:t>
            </a:r>
            <a:r>
              <a:rPr lang="en-US" altLang="en-US" sz="1700" dirty="0">
                <a:solidFill>
                  <a:srgbClr val="460D00"/>
                </a:solidFill>
                <a:latin typeface="Times New Roman" panose="02020603050405020304" pitchFamily="18" charset="0"/>
                <a:cs typeface="Times New Roman" panose="02020603050405020304" pitchFamily="18" charset="0"/>
              </a:rPr>
              <a:t> Alfalfa Meal, Dried Carrots, Dried Kelp, Dried Spinach, DL-Methionine, L-Lysine, Chelated Choline Chloride, Chelated Calcium Carbonate, Chelated Monosodium Phosphate, Yucca </a:t>
            </a:r>
            <a:r>
              <a:rPr lang="en-US" altLang="en-US" sz="1700" dirty="0" err="1">
                <a:solidFill>
                  <a:srgbClr val="460D00"/>
                </a:solidFill>
                <a:latin typeface="Times New Roman" panose="02020603050405020304" pitchFamily="18" charset="0"/>
                <a:cs typeface="Times New Roman" panose="02020603050405020304" pitchFamily="18" charset="0"/>
              </a:rPr>
              <a:t>Schidigera</a:t>
            </a:r>
            <a:r>
              <a:rPr lang="en-US" altLang="en-US" sz="1700" dirty="0">
                <a:solidFill>
                  <a:srgbClr val="460D00"/>
                </a:solidFill>
                <a:latin typeface="Times New Roman" panose="02020603050405020304" pitchFamily="18" charset="0"/>
                <a:cs typeface="Times New Roman" panose="02020603050405020304" pitchFamily="18" charset="0"/>
              </a:rPr>
              <a:t> Extract, Dried Lactobacillus Acidophilus Fermentation Product*, Dried Bacillus Subtilis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Thermophilum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Longum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Biotin, Vitamin D3 Supplement, Cobalt Proteinate, Thiamine Mononitrate, Folic Acid, Sodium Selenite, Calcium Iodate.</a:t>
            </a:r>
          </a:p>
          <a:p>
            <a:pPr>
              <a:spcBef>
                <a:spcPct val="0"/>
              </a:spcBef>
              <a:buNone/>
              <a:defRPr/>
            </a:pPr>
            <a:endParaRPr lang="en-US" altLang="en-US" sz="800" dirty="0">
              <a:solidFill>
                <a:srgbClr val="460D00"/>
              </a:solidFill>
              <a:latin typeface="Times New Roman" panose="02020603050405020304" pitchFamily="18" charset="0"/>
              <a:cs typeface="Times New Roman" panose="02020603050405020304" pitchFamily="18" charset="0"/>
            </a:endParaRPr>
          </a:p>
          <a:p>
            <a:pPr>
              <a:buNone/>
              <a:defRPr/>
            </a:pPr>
            <a:r>
              <a:rPr lang="en-US" altLang="en-US" sz="16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 </a:t>
            </a:r>
            <a:r>
              <a:rPr lang="en-US" altLang="en-US" sz="1650" dirty="0">
                <a:solidFill>
                  <a:srgbClr val="460D00"/>
                </a:solidFill>
                <a:latin typeface="Times New Roman" panose="02020603050405020304" pitchFamily="18" charset="0"/>
                <a:cs typeface="Times New Roman" panose="02020603050405020304" pitchFamily="18" charset="0"/>
              </a:rPr>
              <a:t>CFU/</a:t>
            </a:r>
            <a:r>
              <a:rPr lang="en-US" altLang="en-US" sz="1650" dirty="0" err="1">
                <a:solidFill>
                  <a:srgbClr val="460D00"/>
                </a:solidFill>
                <a:latin typeface="Times New Roman" panose="02020603050405020304" pitchFamily="18" charset="0"/>
                <a:cs typeface="Times New Roman" panose="02020603050405020304" pitchFamily="18" charset="0"/>
              </a:rPr>
              <a:t>lb</a:t>
            </a:r>
            <a:r>
              <a:rPr lang="en-US" altLang="en-US" sz="165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6442075" y="5019675"/>
            <a:ext cx="2413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26%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3540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440 KCAL/CUP</a:t>
            </a:r>
          </a:p>
        </p:txBody>
      </p:sp>
      <p:sp>
        <p:nvSpPr>
          <p:cNvPr id="4" name="Slide Number Placeholder 3">
            <a:extLst>
              <a:ext uri="{FF2B5EF4-FFF2-40B4-BE49-F238E27FC236}">
                <a16:creationId xmlns:a16="http://schemas.microsoft.com/office/drawing/2014/main" id="{1C698031-46B3-4C3B-9851-FC94D3FFB7DE}"/>
              </a:ext>
            </a:extLst>
          </p:cNvPr>
          <p:cNvSpPr>
            <a:spLocks noGrp="1"/>
          </p:cNvSpPr>
          <p:nvPr>
            <p:ph type="sldNum" sz="quarter" idx="12"/>
          </p:nvPr>
        </p:nvSpPr>
        <p:spPr/>
        <p:txBody>
          <a:bodyPr/>
          <a:lstStyle/>
          <a:p>
            <a:fld id="{5381D904-3104-4963-AE3F-69835CADBB4D}" type="slidenum">
              <a:rPr lang="en-US" smtClean="0"/>
              <a:t>31</a:t>
            </a:fld>
            <a:endParaRPr lang="en-US"/>
          </a:p>
        </p:txBody>
      </p:sp>
      <p:pic>
        <p:nvPicPr>
          <p:cNvPr id="10" name="Picture 9">
            <a:extLst>
              <a:ext uri="{FF2B5EF4-FFF2-40B4-BE49-F238E27FC236}">
                <a16:creationId xmlns:a16="http://schemas.microsoft.com/office/drawing/2014/main" id="{1C4F7A6D-6DD8-48AB-A4A0-5AD570FFB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075" y="1869766"/>
            <a:ext cx="2168525" cy="3252786"/>
          </a:xfrm>
          <a:prstGeom prst="rect">
            <a:avLst/>
          </a:prstGeom>
        </p:spPr>
      </p:pic>
      <p:sp>
        <p:nvSpPr>
          <p:cNvPr id="11" name="Rectangle 10">
            <a:extLst>
              <a:ext uri="{FF2B5EF4-FFF2-40B4-BE49-F238E27FC236}">
                <a16:creationId xmlns:a16="http://schemas.microsoft.com/office/drawing/2014/main" id="{072EAD9E-845E-4D76-84D2-E1B068AA369C}"/>
              </a:ext>
            </a:extLst>
          </p:cNvPr>
          <p:cNvSpPr/>
          <p:nvPr/>
        </p:nvSpPr>
        <p:spPr>
          <a:xfrm>
            <a:off x="-126559" y="1255495"/>
            <a:ext cx="9397124" cy="630942"/>
          </a:xfrm>
          <a:prstGeom prst="rect">
            <a:avLst/>
          </a:prstGeom>
          <a:noFill/>
          <a:effectLst/>
        </p:spPr>
        <p:txBody>
          <a:bodyPr wrap="none">
            <a:spAutoFit/>
          </a:bodyPr>
          <a:lstStyle/>
          <a:p>
            <a:pPr algn="ctr" eaLnBrk="1" fontAlgn="auto" hangingPunct="1">
              <a:spcBef>
                <a:spcPts val="0"/>
              </a:spcBef>
              <a:spcAft>
                <a:spcPts val="0"/>
              </a:spcAft>
              <a:defRPr/>
            </a:pPr>
            <a:r>
              <a:rPr lang="en-US" sz="3400" b="1" i="1" dirty="0">
                <a:ln w="12700">
                  <a:solidFill>
                    <a:srgbClr val="2D558B"/>
                  </a:solidFill>
                  <a:prstDash val="solid"/>
                </a:ln>
                <a:solidFill>
                  <a:srgbClr val="5586C7"/>
                </a:solidFill>
                <a:latin typeface="Constantia" panose="02030602050306030303" pitchFamily="18" charset="0"/>
              </a:rPr>
              <a:t>Grain Free Non- GMO Whitefish Ingredients</a:t>
            </a:r>
          </a:p>
        </p:txBody>
      </p:sp>
    </p:spTree>
    <p:extLst>
      <p:ext uri="{BB962C8B-B14F-4D97-AF65-F5344CB8AC3E}">
        <p14:creationId xmlns:p14="http://schemas.microsoft.com/office/powerpoint/2010/main" val="324100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36574" y="2095727"/>
            <a:ext cx="4727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All Life Stages, Sizes &amp; Breeds</a:t>
            </a:r>
          </a:p>
        </p:txBody>
      </p:sp>
      <p:sp>
        <p:nvSpPr>
          <p:cNvPr id="9" name="Rectangle 8"/>
          <p:cNvSpPr>
            <a:spLocks noChangeArrowheads="1"/>
          </p:cNvSpPr>
          <p:nvPr/>
        </p:nvSpPr>
        <p:spPr bwMode="auto">
          <a:xfrm>
            <a:off x="571500" y="4572000"/>
            <a:ext cx="4768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Fresh Lamb and Lamb Meal are the first two ingredients</a:t>
            </a:r>
          </a:p>
        </p:txBody>
      </p:sp>
      <p:sp>
        <p:nvSpPr>
          <p:cNvPr id="10" name="Rectangle 9"/>
          <p:cNvSpPr>
            <a:spLocks noChangeArrowheads="1"/>
          </p:cNvSpPr>
          <p:nvPr/>
        </p:nvSpPr>
        <p:spPr bwMode="auto">
          <a:xfrm>
            <a:off x="418305" y="2807949"/>
            <a:ext cx="49641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Non-GMO Single Protein </a:t>
            </a:r>
          </a:p>
        </p:txBody>
      </p:sp>
      <p:sp>
        <p:nvSpPr>
          <p:cNvPr id="11" name="Rectangle 10"/>
          <p:cNvSpPr>
            <a:spLocks noChangeArrowheads="1"/>
          </p:cNvSpPr>
          <p:nvPr/>
        </p:nvSpPr>
        <p:spPr bwMode="auto">
          <a:xfrm>
            <a:off x="525688" y="5715000"/>
            <a:ext cx="47246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543019"/>
                </a:solidFill>
                <a:latin typeface="Cambria" panose="02040503050406030204" pitchFamily="18" charset="0"/>
              </a:rPr>
              <a:t>Available in: 4 </a:t>
            </a:r>
            <a:r>
              <a:rPr lang="en-US" altLang="en-US" sz="2100" b="1" i="1" dirty="0" err="1">
                <a:solidFill>
                  <a:srgbClr val="543019"/>
                </a:solidFill>
                <a:latin typeface="Cambria" panose="02040503050406030204" pitchFamily="18" charset="0"/>
              </a:rPr>
              <a:t>lb</a:t>
            </a:r>
            <a:r>
              <a:rPr lang="en-US" altLang="en-US" sz="2100" b="1" i="1" dirty="0">
                <a:solidFill>
                  <a:srgbClr val="543019"/>
                </a:solidFill>
                <a:latin typeface="Cambria" panose="02040503050406030204" pitchFamily="18" charset="0"/>
              </a:rPr>
              <a:t>, 14 </a:t>
            </a:r>
            <a:r>
              <a:rPr lang="en-US" altLang="en-US" sz="2100" b="1" i="1" dirty="0" err="1">
                <a:solidFill>
                  <a:srgbClr val="543019"/>
                </a:solidFill>
                <a:latin typeface="Cambria" panose="02040503050406030204" pitchFamily="18" charset="0"/>
              </a:rPr>
              <a:t>lb</a:t>
            </a:r>
            <a:r>
              <a:rPr lang="en-US" altLang="en-US" sz="2100" b="1" i="1" dirty="0">
                <a:solidFill>
                  <a:srgbClr val="543019"/>
                </a:solidFill>
                <a:latin typeface="Cambria" panose="02040503050406030204" pitchFamily="18" charset="0"/>
              </a:rPr>
              <a:t> and 25 </a:t>
            </a:r>
            <a:r>
              <a:rPr lang="en-US" altLang="en-US" sz="2100" b="1" i="1" dirty="0" err="1">
                <a:solidFill>
                  <a:srgbClr val="543019"/>
                </a:solidFill>
                <a:latin typeface="Cambria" panose="02040503050406030204" pitchFamily="18" charset="0"/>
              </a:rPr>
              <a:t>lb</a:t>
            </a:r>
            <a:r>
              <a:rPr lang="en-US" altLang="en-US" sz="2100" b="1" i="1" dirty="0">
                <a:solidFill>
                  <a:srgbClr val="543019"/>
                </a:solidFill>
                <a:latin typeface="Cambria" panose="02040503050406030204" pitchFamily="18" charset="0"/>
              </a:rPr>
              <a:t> bags</a:t>
            </a:r>
          </a:p>
          <a:p>
            <a:pPr algn="ctr" eaLnBrk="1" hangingPunct="1">
              <a:spcBef>
                <a:spcPct val="0"/>
              </a:spcBef>
              <a:buFontTx/>
              <a:buNone/>
            </a:pPr>
            <a:r>
              <a:rPr lang="en-US" altLang="en-US" sz="2100" b="1" i="1" dirty="0">
                <a:solidFill>
                  <a:srgbClr val="543019"/>
                </a:solidFill>
                <a:latin typeface="Cambria" panose="02040503050406030204" pitchFamily="18" charset="0"/>
              </a:rPr>
              <a:t>(1.8 kg, 6.35 kg, 11.34 kg)</a:t>
            </a:r>
          </a:p>
        </p:txBody>
      </p:sp>
      <p:sp>
        <p:nvSpPr>
          <p:cNvPr id="15" name="Rectangle 14"/>
          <p:cNvSpPr/>
          <p:nvPr/>
        </p:nvSpPr>
        <p:spPr>
          <a:xfrm>
            <a:off x="-223520" y="1267380"/>
            <a:ext cx="9591040"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BD1521"/>
                  </a:solidFill>
                  <a:prstDash val="solid"/>
                </a:ln>
                <a:solidFill>
                  <a:srgbClr val="EA404E"/>
                </a:solidFill>
                <a:latin typeface="Constantia" panose="02030602050306030303" pitchFamily="18" charset="0"/>
              </a:rPr>
              <a:t>Grain Free Non-GMO Lamb</a:t>
            </a:r>
          </a:p>
        </p:txBody>
      </p:sp>
      <p:sp>
        <p:nvSpPr>
          <p:cNvPr id="3" name="Rectangle 2"/>
          <p:cNvSpPr>
            <a:spLocks noChangeArrowheads="1"/>
          </p:cNvSpPr>
          <p:nvPr/>
        </p:nvSpPr>
        <p:spPr bwMode="auto">
          <a:xfrm>
            <a:off x="619125" y="3526404"/>
            <a:ext cx="4562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Beneficial Oils &amp; Flaxseed Meal</a:t>
            </a:r>
          </a:p>
          <a:p>
            <a:pPr algn="ctr" eaLnBrk="1" hangingPunct="1">
              <a:spcBef>
                <a:spcPct val="0"/>
              </a:spcBef>
              <a:buFontTx/>
              <a:buNone/>
            </a:pPr>
            <a:r>
              <a:rPr lang="en-US" altLang="en-US" sz="2400" b="1" dirty="0">
                <a:solidFill>
                  <a:srgbClr val="543019"/>
                </a:solidFill>
                <a:latin typeface="Cambria" panose="02040503050406030204" pitchFamily="18" charset="0"/>
              </a:rPr>
              <a:t>for Healthy Skin &amp; Coat</a:t>
            </a:r>
          </a:p>
        </p:txBody>
      </p:sp>
      <p:pic>
        <p:nvPicPr>
          <p:cNvPr id="1946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7175" y="1951038"/>
            <a:ext cx="3579813"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B64C2CB-421E-45BB-AE76-83B55D974C27}"/>
              </a:ext>
            </a:extLst>
          </p:cNvPr>
          <p:cNvSpPr>
            <a:spLocks noGrp="1"/>
          </p:cNvSpPr>
          <p:nvPr>
            <p:ph type="sldNum" sz="quarter" idx="12"/>
          </p:nvPr>
        </p:nvSpPr>
        <p:spPr/>
        <p:txBody>
          <a:bodyPr/>
          <a:lstStyle/>
          <a:p>
            <a:fld id="{5381D904-3104-4963-AE3F-69835CADBB4D}" type="slidenum">
              <a:rPr lang="en-US" smtClean="0"/>
              <a:t>32</a:t>
            </a:fld>
            <a:endParaRPr lang="en-US"/>
          </a:p>
        </p:txBody>
      </p:sp>
    </p:spTree>
    <p:extLst>
      <p:ext uri="{BB962C8B-B14F-4D97-AF65-F5344CB8AC3E}">
        <p14:creationId xmlns:p14="http://schemas.microsoft.com/office/powerpoint/2010/main" val="2054151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267380"/>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BD1521"/>
                  </a:solidFill>
                  <a:prstDash val="solid"/>
                </a:ln>
                <a:solidFill>
                  <a:srgbClr val="EA404E"/>
                </a:solidFill>
                <a:latin typeface="Constantia" panose="02030602050306030303" pitchFamily="18" charset="0"/>
              </a:rPr>
              <a:t>Grain </a:t>
            </a:r>
            <a:r>
              <a:rPr lang="en-US" sz="3200" b="1" dirty="0">
                <a:ln w="12700">
                  <a:solidFill>
                    <a:srgbClr val="BD1521"/>
                  </a:solidFill>
                  <a:prstDash val="solid"/>
                </a:ln>
                <a:solidFill>
                  <a:srgbClr val="EA404E"/>
                </a:solidFill>
                <a:latin typeface="Constantia" panose="02030602050306030303" pitchFamily="18" charset="0"/>
              </a:rPr>
              <a:t>Free</a:t>
            </a:r>
            <a:r>
              <a:rPr lang="en-US" sz="3200" b="1" i="1" dirty="0">
                <a:ln w="12700">
                  <a:solidFill>
                    <a:srgbClr val="BD1521"/>
                  </a:solidFill>
                  <a:prstDash val="solid"/>
                </a:ln>
                <a:solidFill>
                  <a:srgbClr val="EA404E"/>
                </a:solidFill>
                <a:latin typeface="Constantia" panose="02030602050306030303" pitchFamily="18" charset="0"/>
              </a:rPr>
              <a:t> Non-GMO Lamb Ingredients</a:t>
            </a:r>
          </a:p>
        </p:txBody>
      </p:sp>
      <p:sp>
        <p:nvSpPr>
          <p:cNvPr id="12" name="Rectangle 11"/>
          <p:cNvSpPr>
            <a:spLocks noChangeArrowheads="1"/>
          </p:cNvSpPr>
          <p:nvPr/>
        </p:nvSpPr>
        <p:spPr bwMode="auto">
          <a:xfrm>
            <a:off x="2790825" y="1905000"/>
            <a:ext cx="6096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750" dirty="0">
                <a:solidFill>
                  <a:srgbClr val="460D00"/>
                </a:solidFill>
                <a:latin typeface="Times New Roman" panose="02020603050405020304" pitchFamily="18" charset="0"/>
                <a:cs typeface="Times New Roman" panose="02020603050405020304" pitchFamily="18" charset="0"/>
              </a:rPr>
              <a:t>Lamb, Lamb Meal, Peas, Lentils, Chickpeas, Canola Oil, Pea Protein, Tapioca, Flaxseed Meal, </a:t>
            </a:r>
            <a:r>
              <a:rPr lang="en-US" altLang="en-US" sz="1750" dirty="0" err="1">
                <a:solidFill>
                  <a:srgbClr val="460D00"/>
                </a:solidFill>
                <a:latin typeface="Times New Roman" panose="02020603050405020304" pitchFamily="18" charset="0"/>
                <a:cs typeface="Times New Roman" panose="02020603050405020304" pitchFamily="18" charset="0"/>
              </a:rPr>
              <a:t>Suncured</a:t>
            </a:r>
            <a:r>
              <a:rPr lang="en-US" altLang="en-US" sz="1750" dirty="0">
                <a:solidFill>
                  <a:srgbClr val="460D00"/>
                </a:solidFill>
                <a:latin typeface="Times New Roman" panose="02020603050405020304" pitchFamily="18" charset="0"/>
                <a:cs typeface="Times New Roman" panose="02020603050405020304" pitchFamily="18" charset="0"/>
              </a:rPr>
              <a:t> Alfalfa Meal, Menhaden Fish Oil, Dried Kelp, Carrots, Parsley, Lettuce, Watercress, Spinach, Celery, DL-Methionine, Choline Chloride, Calcium Carbonate, Monosodium Phosphate, Dried Lactobacillus acidophilus Fermentation Product, Dried Bacillus subtilis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thermophilum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longum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750" dirty="0" err="1">
                <a:solidFill>
                  <a:srgbClr val="460D00"/>
                </a:solidFill>
                <a:latin typeface="Times New Roman" panose="02020603050405020304" pitchFamily="18" charset="0"/>
                <a:cs typeface="Times New Roman" panose="02020603050405020304" pitchFamily="18" charset="0"/>
              </a:rPr>
              <a:t>faecium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Zinc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Vitamin E Supplement, Niacin, Zinc Sulfate, Ferrous Sulfate, Riboflavin, Copper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Manganese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Vitamin A Supplement, Copper Sulfate, d-Calcium </a:t>
            </a:r>
            <a:r>
              <a:rPr lang="en-US" altLang="en-US" sz="1750" dirty="0" err="1">
                <a:solidFill>
                  <a:srgbClr val="460D00"/>
                </a:solidFill>
                <a:latin typeface="Times New Roman" panose="02020603050405020304" pitchFamily="18" charset="0"/>
                <a:cs typeface="Times New Roman" panose="02020603050405020304" pitchFamily="18" charset="0"/>
              </a:rPr>
              <a:t>Pantothenate</a:t>
            </a:r>
            <a:r>
              <a:rPr lang="en-US" altLang="en-US" sz="1750" dirty="0">
                <a:solidFill>
                  <a:srgbClr val="460D00"/>
                </a:solidFill>
                <a:latin typeface="Times New Roman" panose="02020603050405020304" pitchFamily="18" charset="0"/>
                <a:cs typeface="Times New Roman" panose="02020603050405020304" pitchFamily="18" charset="0"/>
              </a:rPr>
              <a:t>, Vitamin B12 Supplement, Manganese Sulfate, Biotin, Vitamin D3 Supplement, Cobalt </a:t>
            </a:r>
            <a:r>
              <a:rPr lang="en-US" altLang="en-US" sz="1750" dirty="0" err="1">
                <a:solidFill>
                  <a:srgbClr val="460D00"/>
                </a:solidFill>
                <a:latin typeface="Times New Roman" panose="02020603050405020304" pitchFamily="18" charset="0"/>
                <a:cs typeface="Times New Roman" panose="02020603050405020304" pitchFamily="18" charset="0"/>
              </a:rPr>
              <a:t>Proteinate</a:t>
            </a:r>
            <a:r>
              <a:rPr lang="en-US" altLang="en-US" sz="1750" dirty="0">
                <a:solidFill>
                  <a:srgbClr val="460D00"/>
                </a:solidFill>
                <a:latin typeface="Times New Roman" panose="02020603050405020304" pitchFamily="18" charset="0"/>
                <a:cs typeface="Times New Roman" panose="02020603050405020304" pitchFamily="18" charset="0"/>
              </a:rPr>
              <a:t>, Thiamine Mononitrate, Folic Acid, Sodium Selenite, Calcium Iodate.</a:t>
            </a:r>
          </a:p>
          <a:p>
            <a:pPr eaLnBrk="1" hangingPunct="1">
              <a:spcBef>
                <a:spcPct val="0"/>
              </a:spcBef>
              <a:buFontTx/>
              <a:buNone/>
              <a:defRPr/>
            </a:pPr>
            <a:endParaRPr lang="en-US" altLang="en-US" sz="500" dirty="0">
              <a:solidFill>
                <a:srgbClr val="460D00"/>
              </a:solidFill>
              <a:latin typeface="Times New Roman" panose="02020603050405020304" pitchFamily="18" charset="0"/>
              <a:cs typeface="Times New Roman" panose="02020603050405020304" pitchFamily="18" charset="0"/>
            </a:endParaRPr>
          </a:p>
          <a:p>
            <a:pPr>
              <a:spcBef>
                <a:spcPct val="0"/>
              </a:spcBef>
              <a:buNone/>
              <a:defRPr/>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sz="1750" baseline="30000" dirty="0"/>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381000" y="4945063"/>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12%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3260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405 KCAL/CUP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52613"/>
            <a:ext cx="2409825"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A12A528-76EC-4296-BA08-D37F05CC64E4}"/>
              </a:ext>
            </a:extLst>
          </p:cNvPr>
          <p:cNvSpPr>
            <a:spLocks noGrp="1"/>
          </p:cNvSpPr>
          <p:nvPr>
            <p:ph type="sldNum" sz="quarter" idx="12"/>
          </p:nvPr>
        </p:nvSpPr>
        <p:spPr/>
        <p:txBody>
          <a:bodyPr/>
          <a:lstStyle/>
          <a:p>
            <a:fld id="{5381D904-3104-4963-AE3F-69835CADBB4D}" type="slidenum">
              <a:rPr lang="en-US" smtClean="0"/>
              <a:t>33</a:t>
            </a:fld>
            <a:endParaRPr lang="en-US"/>
          </a:p>
        </p:txBody>
      </p:sp>
    </p:spTree>
    <p:extLst>
      <p:ext uri="{BB962C8B-B14F-4D97-AF65-F5344CB8AC3E}">
        <p14:creationId xmlns:p14="http://schemas.microsoft.com/office/powerpoint/2010/main" val="5647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12750" y="2057400"/>
            <a:ext cx="47275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For all life stages, sizes and breeds</a:t>
            </a:r>
          </a:p>
        </p:txBody>
      </p:sp>
      <p:sp>
        <p:nvSpPr>
          <p:cNvPr id="10" name="Rectangle 9"/>
          <p:cNvSpPr>
            <a:spLocks noChangeArrowheads="1"/>
          </p:cNvSpPr>
          <p:nvPr/>
        </p:nvSpPr>
        <p:spPr bwMode="auto">
          <a:xfrm>
            <a:off x="294481" y="2949952"/>
            <a:ext cx="49641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Non-GMO Single Protein</a:t>
            </a:r>
          </a:p>
        </p:txBody>
      </p:sp>
      <p:sp>
        <p:nvSpPr>
          <p:cNvPr id="11" name="Rectangle 10"/>
          <p:cNvSpPr>
            <a:spLocks noChangeArrowheads="1"/>
          </p:cNvSpPr>
          <p:nvPr/>
        </p:nvSpPr>
        <p:spPr bwMode="auto">
          <a:xfrm>
            <a:off x="412750" y="5607934"/>
            <a:ext cx="48031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100" b="1" dirty="0">
                <a:solidFill>
                  <a:srgbClr val="543019"/>
                </a:solidFill>
                <a:latin typeface="Cambria" panose="02040503050406030204" pitchFamily="18" charset="0"/>
              </a:rPr>
              <a:t>Available in: 4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14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and 25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bags</a:t>
            </a:r>
          </a:p>
          <a:p>
            <a:pPr algn="ctr" eaLnBrk="1" hangingPunct="1">
              <a:spcBef>
                <a:spcPct val="0"/>
              </a:spcBef>
              <a:buNone/>
            </a:pPr>
            <a:r>
              <a:rPr lang="en-US" altLang="en-US" sz="2100" b="1" dirty="0">
                <a:solidFill>
                  <a:srgbClr val="543019"/>
                </a:solidFill>
                <a:latin typeface="Cambria" panose="02040503050406030204" pitchFamily="18" charset="0"/>
              </a:rPr>
              <a:t>(1.8 kg, 6.35 kg, 11.34 kg)</a:t>
            </a:r>
          </a:p>
        </p:txBody>
      </p:sp>
      <p:sp>
        <p:nvSpPr>
          <p:cNvPr id="15" name="Rectangle 14"/>
          <p:cNvSpPr/>
          <p:nvPr/>
        </p:nvSpPr>
        <p:spPr>
          <a:xfrm>
            <a:off x="-223520" y="1267380"/>
            <a:ext cx="9591040"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8C6C2C"/>
                  </a:solidFill>
                  <a:prstDash val="solid"/>
                </a:ln>
                <a:solidFill>
                  <a:srgbClr val="BB8F3A"/>
                </a:solidFill>
                <a:latin typeface="Constantia" panose="02030602050306030303" pitchFamily="18" charset="0"/>
              </a:rPr>
              <a:t>Grain Free Non-GMO Turkey</a:t>
            </a:r>
          </a:p>
        </p:txBody>
      </p:sp>
      <p:sp>
        <p:nvSpPr>
          <p:cNvPr id="3" name="Rectangle 2"/>
          <p:cNvSpPr>
            <a:spLocks noChangeArrowheads="1"/>
          </p:cNvSpPr>
          <p:nvPr/>
        </p:nvSpPr>
        <p:spPr bwMode="auto">
          <a:xfrm>
            <a:off x="452105" y="3518825"/>
            <a:ext cx="4724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High quality turkey meal is the first ingredient</a:t>
            </a:r>
          </a:p>
        </p:txBody>
      </p:sp>
      <p:sp>
        <p:nvSpPr>
          <p:cNvPr id="12" name="Rectangle 11"/>
          <p:cNvSpPr>
            <a:spLocks noChangeArrowheads="1"/>
          </p:cNvSpPr>
          <p:nvPr/>
        </p:nvSpPr>
        <p:spPr bwMode="auto">
          <a:xfrm>
            <a:off x="245095" y="4511582"/>
            <a:ext cx="5138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An economical rotation from Chicken</a:t>
            </a:r>
          </a:p>
        </p:txBody>
      </p:sp>
      <p:sp>
        <p:nvSpPr>
          <p:cNvPr id="5" name="Slide Number Placeholder 4">
            <a:extLst>
              <a:ext uri="{FF2B5EF4-FFF2-40B4-BE49-F238E27FC236}">
                <a16:creationId xmlns:a16="http://schemas.microsoft.com/office/drawing/2014/main" id="{F0600352-3C94-4E45-9DDB-CC4CCD892396}"/>
              </a:ext>
            </a:extLst>
          </p:cNvPr>
          <p:cNvSpPr>
            <a:spLocks noGrp="1"/>
          </p:cNvSpPr>
          <p:nvPr>
            <p:ph type="sldNum" sz="quarter" idx="12"/>
          </p:nvPr>
        </p:nvSpPr>
        <p:spPr/>
        <p:txBody>
          <a:bodyPr/>
          <a:lstStyle/>
          <a:p>
            <a:fld id="{5381D904-3104-4963-AE3F-69835CADBB4D}" type="slidenum">
              <a:rPr lang="en-US" smtClean="0"/>
              <a:t>34</a:t>
            </a:fld>
            <a:endParaRPr lang="en-US"/>
          </a:p>
        </p:txBody>
      </p:sp>
      <p:pic>
        <p:nvPicPr>
          <p:cNvPr id="13" name="Picture 12">
            <a:extLst>
              <a:ext uri="{FF2B5EF4-FFF2-40B4-BE49-F238E27FC236}">
                <a16:creationId xmlns:a16="http://schemas.microsoft.com/office/drawing/2014/main" id="{E5CF7685-FF0C-49F5-A472-D507CFE6A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702" y="1940209"/>
            <a:ext cx="3176927" cy="4765391"/>
          </a:xfrm>
          <a:prstGeom prst="rect">
            <a:avLst/>
          </a:prstGeom>
        </p:spPr>
      </p:pic>
    </p:spTree>
    <p:extLst>
      <p:ext uri="{BB962C8B-B14F-4D97-AF65-F5344CB8AC3E}">
        <p14:creationId xmlns:p14="http://schemas.microsoft.com/office/powerpoint/2010/main" val="3664221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3"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694913" y="1894284"/>
            <a:ext cx="6296687"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750" dirty="0">
                <a:solidFill>
                  <a:srgbClr val="460D00"/>
                </a:solidFill>
                <a:latin typeface="Times New Roman" panose="02020603050405020304" pitchFamily="18" charset="0"/>
                <a:cs typeface="Times New Roman" panose="02020603050405020304" pitchFamily="18" charset="0"/>
              </a:rPr>
              <a:t>Turkey Meal, Lentils, Chickpeas, Field Peas, Canola Oil (preserved with mixed tocopherols), Flaxseed Meal, Sweet Potato, Tapioca, </a:t>
            </a:r>
            <a:r>
              <a:rPr lang="en-US" altLang="en-US" sz="1750" dirty="0" err="1">
                <a:solidFill>
                  <a:srgbClr val="460D00"/>
                </a:solidFill>
                <a:latin typeface="Times New Roman" panose="02020603050405020304" pitchFamily="18" charset="0"/>
                <a:cs typeface="Times New Roman" panose="02020603050405020304" pitchFamily="18" charset="0"/>
              </a:rPr>
              <a:t>Suncured</a:t>
            </a:r>
            <a:r>
              <a:rPr lang="en-US" altLang="en-US" sz="1750" dirty="0">
                <a:solidFill>
                  <a:srgbClr val="460D00"/>
                </a:solidFill>
                <a:latin typeface="Times New Roman" panose="02020603050405020304" pitchFamily="18" charset="0"/>
                <a:cs typeface="Times New Roman" panose="02020603050405020304" pitchFamily="18" charset="0"/>
              </a:rPr>
              <a:t> Alfalfa Meal, Menhaden Fish Oil, Dried Kelp, Dried Carrots, Dried Spinach, DL-Methionine, Choline Chloride, Calcium Carbonate, Monosodium Phosphate, Dried Lactobacillus acidophilus Fermentation Product, Dried Bacillus subtilis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thermophilum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longum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Biotin, Vitamin D3 Supplement, Cobalt Proteinate, Thiamine Mononitrate, Folic Acid, Sodium Selenite, Calcium Iodate.</a:t>
            </a:r>
          </a:p>
          <a:p>
            <a:pPr eaLnBrk="1" hangingPunct="1">
              <a:spcBef>
                <a:spcPct val="0"/>
              </a:spcBef>
              <a:buFontTx/>
              <a:buNone/>
              <a:defRPr/>
            </a:pPr>
            <a:endParaRPr lang="en-US" altLang="en-US" sz="1750" dirty="0">
              <a:solidFill>
                <a:srgbClr val="460D00"/>
              </a:solidFill>
              <a:latin typeface="Times New Roman" panose="02020603050405020304" pitchFamily="18" charset="0"/>
              <a:cs typeface="Times New Roman" panose="02020603050405020304" pitchFamily="18" charset="0"/>
            </a:endParaRPr>
          </a:p>
          <a:p>
            <a:pPr>
              <a:spcBef>
                <a:spcPct val="0"/>
              </a:spcBef>
              <a:buNone/>
              <a:defRPr/>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sz="1750" baseline="30000" dirty="0">
                <a:solidFill>
                  <a:srgbClr val="460D00"/>
                </a:solidFill>
                <a:latin typeface="Times New Roman" panose="02020603050405020304" pitchFamily="18" charset="0"/>
                <a:cs typeface="Times New Roman" panose="02020603050405020304" pitchFamily="18" charset="0"/>
              </a:rPr>
              <a:t>5</a:t>
            </a:r>
            <a:r>
              <a:rPr lang="en-US" sz="1750" baseline="30000" dirty="0">
                <a:solidFill>
                  <a:srgbClr val="460D00"/>
                </a:solidFill>
              </a:rPr>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381000" y="5025549"/>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12%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3400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425 KCAL/CUP</a:t>
            </a:r>
          </a:p>
        </p:txBody>
      </p:sp>
      <p:sp>
        <p:nvSpPr>
          <p:cNvPr id="10" name="Rectangle 9"/>
          <p:cNvSpPr/>
          <p:nvPr/>
        </p:nvSpPr>
        <p:spPr>
          <a:xfrm>
            <a:off x="-381000" y="1271796"/>
            <a:ext cx="10048240" cy="523220"/>
          </a:xfrm>
          <a:prstGeom prst="rect">
            <a:avLst/>
          </a:prstGeom>
          <a:noFill/>
        </p:spPr>
        <p:txBody>
          <a:bodyPr wrap="square">
            <a:spAutoFit/>
          </a:bodyPr>
          <a:lstStyle/>
          <a:p>
            <a:pPr algn="ctr" eaLnBrk="1" fontAlgn="auto" hangingPunct="1">
              <a:spcBef>
                <a:spcPts val="0"/>
              </a:spcBef>
              <a:spcAft>
                <a:spcPts val="0"/>
              </a:spcAft>
              <a:defRPr/>
            </a:pPr>
            <a:r>
              <a:rPr lang="en-US" sz="2800" b="1" i="1" dirty="0">
                <a:ln w="12700">
                  <a:solidFill>
                    <a:srgbClr val="8C6C2C"/>
                  </a:solidFill>
                  <a:prstDash val="solid"/>
                </a:ln>
                <a:solidFill>
                  <a:srgbClr val="BB8F3A"/>
                </a:solidFill>
                <a:latin typeface="Constantia" panose="02030602050306030303" pitchFamily="18" charset="0"/>
              </a:rPr>
              <a:t>Grain Free Non-GMO Turkey Ingredients</a:t>
            </a:r>
          </a:p>
        </p:txBody>
      </p:sp>
      <p:sp>
        <p:nvSpPr>
          <p:cNvPr id="3" name="Slide Number Placeholder 2">
            <a:extLst>
              <a:ext uri="{FF2B5EF4-FFF2-40B4-BE49-F238E27FC236}">
                <a16:creationId xmlns:a16="http://schemas.microsoft.com/office/drawing/2014/main" id="{712D9C9F-45A8-4C4C-B472-E56193193FF5}"/>
              </a:ext>
            </a:extLst>
          </p:cNvPr>
          <p:cNvSpPr>
            <a:spLocks noGrp="1"/>
          </p:cNvSpPr>
          <p:nvPr>
            <p:ph type="sldNum" sz="quarter" idx="12"/>
          </p:nvPr>
        </p:nvSpPr>
        <p:spPr/>
        <p:txBody>
          <a:bodyPr/>
          <a:lstStyle/>
          <a:p>
            <a:fld id="{5381D904-3104-4963-AE3F-69835CADBB4D}" type="slidenum">
              <a:rPr lang="en-US" smtClean="0"/>
              <a:t>35</a:t>
            </a:fld>
            <a:endParaRPr lang="en-US"/>
          </a:p>
        </p:txBody>
      </p:sp>
      <p:pic>
        <p:nvPicPr>
          <p:cNvPr id="9" name="Picture 8">
            <a:extLst>
              <a:ext uri="{FF2B5EF4-FFF2-40B4-BE49-F238E27FC236}">
                <a16:creationId xmlns:a16="http://schemas.microsoft.com/office/drawing/2014/main" id="{18F6A988-5547-46BA-A10E-FDB92E420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894284"/>
            <a:ext cx="2133600" cy="3200400"/>
          </a:xfrm>
          <a:prstGeom prst="rect">
            <a:avLst/>
          </a:prstGeom>
        </p:spPr>
      </p:pic>
    </p:spTree>
    <p:extLst>
      <p:ext uri="{BB962C8B-B14F-4D97-AF65-F5344CB8AC3E}">
        <p14:creationId xmlns:p14="http://schemas.microsoft.com/office/powerpoint/2010/main" val="49577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Bar\Downloads\chick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2008188"/>
            <a:ext cx="31146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60362" y="2026105"/>
            <a:ext cx="4727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All life stages, sizes,</a:t>
            </a:r>
          </a:p>
          <a:p>
            <a:pPr algn="ctr" eaLnBrk="1" hangingPunct="1">
              <a:spcBef>
                <a:spcPct val="0"/>
              </a:spcBef>
              <a:buFontTx/>
              <a:buNone/>
            </a:pPr>
            <a:r>
              <a:rPr lang="en-US" altLang="en-US" sz="2600" b="1" dirty="0">
                <a:solidFill>
                  <a:srgbClr val="543019"/>
                </a:solidFill>
                <a:latin typeface="Cambria" panose="02040503050406030204" pitchFamily="18" charset="0"/>
              </a:rPr>
              <a:t>and breeds</a:t>
            </a:r>
          </a:p>
        </p:txBody>
      </p:sp>
      <p:sp>
        <p:nvSpPr>
          <p:cNvPr id="9" name="Rectangle 8"/>
          <p:cNvSpPr>
            <a:spLocks noChangeArrowheads="1"/>
          </p:cNvSpPr>
          <p:nvPr/>
        </p:nvSpPr>
        <p:spPr bwMode="auto">
          <a:xfrm>
            <a:off x="453681" y="3657600"/>
            <a:ext cx="47672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Fresh chicken is the first ingredient!</a:t>
            </a:r>
          </a:p>
        </p:txBody>
      </p:sp>
      <p:sp>
        <p:nvSpPr>
          <p:cNvPr id="10" name="Rectangle 9"/>
          <p:cNvSpPr>
            <a:spLocks noChangeArrowheads="1"/>
          </p:cNvSpPr>
          <p:nvPr/>
        </p:nvSpPr>
        <p:spPr bwMode="auto">
          <a:xfrm>
            <a:off x="242887" y="3048000"/>
            <a:ext cx="4962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Non-GMO Single Protein</a:t>
            </a:r>
          </a:p>
        </p:txBody>
      </p:sp>
      <p:sp>
        <p:nvSpPr>
          <p:cNvPr id="11" name="Rectangle 10"/>
          <p:cNvSpPr>
            <a:spLocks noChangeArrowheads="1"/>
          </p:cNvSpPr>
          <p:nvPr/>
        </p:nvSpPr>
        <p:spPr bwMode="auto">
          <a:xfrm>
            <a:off x="563109" y="5454525"/>
            <a:ext cx="46251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rgbClr val="543019"/>
                </a:solidFill>
                <a:latin typeface="Cambria" panose="02040503050406030204" pitchFamily="18" charset="0"/>
              </a:rPr>
              <a:t>Available in: 4lb, 14lb and 25lb bags</a:t>
            </a:r>
          </a:p>
          <a:p>
            <a:pPr algn="ctr" eaLnBrk="1" hangingPunct="1">
              <a:spcBef>
                <a:spcPct val="0"/>
              </a:spcBef>
              <a:buFontTx/>
              <a:buNone/>
            </a:pPr>
            <a:r>
              <a:rPr lang="en-US" altLang="en-US" sz="2100" b="1" dirty="0">
                <a:solidFill>
                  <a:srgbClr val="543019"/>
                </a:solidFill>
                <a:latin typeface="Cambria" panose="02040503050406030204" pitchFamily="18" charset="0"/>
              </a:rPr>
              <a:t>(1.8 kg, 6.35 kg, 11.34 kg)</a:t>
            </a:r>
          </a:p>
        </p:txBody>
      </p:sp>
      <p:sp>
        <p:nvSpPr>
          <p:cNvPr id="15" name="Rectangle 14"/>
          <p:cNvSpPr/>
          <p:nvPr/>
        </p:nvSpPr>
        <p:spPr>
          <a:xfrm>
            <a:off x="-223520" y="1339271"/>
            <a:ext cx="9591040" cy="553998"/>
          </a:xfrm>
          <a:prstGeom prst="rect">
            <a:avLst/>
          </a:prstGeom>
          <a:noFill/>
        </p:spPr>
        <p:txBody>
          <a:bodyPr>
            <a:spAutoFit/>
          </a:bodyPr>
          <a:lstStyle/>
          <a:p>
            <a:pPr algn="ctr" eaLnBrk="1" fontAlgn="auto" hangingPunct="1">
              <a:spcBef>
                <a:spcPts val="0"/>
              </a:spcBef>
              <a:spcAft>
                <a:spcPts val="0"/>
              </a:spcAft>
              <a:defRPr/>
            </a:pPr>
            <a:r>
              <a:rPr lang="en-US" sz="2900" b="1" i="1" dirty="0">
                <a:ln w="12700">
                  <a:solidFill>
                    <a:srgbClr val="B15007"/>
                  </a:solidFill>
                  <a:prstDash val="solid"/>
                </a:ln>
                <a:solidFill>
                  <a:srgbClr val="F7822C"/>
                </a:solidFill>
                <a:latin typeface="Constantia" panose="02030602050306030303" pitchFamily="18" charset="0"/>
              </a:rPr>
              <a:t>Grain Free Non-GMO Chicken &amp; Chicken Meal</a:t>
            </a:r>
          </a:p>
        </p:txBody>
      </p:sp>
      <p:sp>
        <p:nvSpPr>
          <p:cNvPr id="2" name="Rectangle 1"/>
          <p:cNvSpPr>
            <a:spLocks noChangeArrowheads="1"/>
          </p:cNvSpPr>
          <p:nvPr/>
        </p:nvSpPr>
        <p:spPr bwMode="auto">
          <a:xfrm>
            <a:off x="428625" y="4784725"/>
            <a:ext cx="47291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Chicken, Peas &amp; Lentils 32/16</a:t>
            </a:r>
          </a:p>
        </p:txBody>
      </p:sp>
      <p:sp>
        <p:nvSpPr>
          <p:cNvPr id="4" name="Slide Number Placeholder 3">
            <a:extLst>
              <a:ext uri="{FF2B5EF4-FFF2-40B4-BE49-F238E27FC236}">
                <a16:creationId xmlns:a16="http://schemas.microsoft.com/office/drawing/2014/main" id="{CC887803-CCC5-4715-82AD-37481EFAEAB5}"/>
              </a:ext>
            </a:extLst>
          </p:cNvPr>
          <p:cNvSpPr>
            <a:spLocks noGrp="1"/>
          </p:cNvSpPr>
          <p:nvPr>
            <p:ph type="sldNum" sz="quarter" idx="12"/>
          </p:nvPr>
        </p:nvSpPr>
        <p:spPr/>
        <p:txBody>
          <a:bodyPr/>
          <a:lstStyle/>
          <a:p>
            <a:fld id="{5381D904-3104-4963-AE3F-69835CADBB4D}" type="slidenum">
              <a:rPr lang="en-US" smtClean="0"/>
              <a:t>36</a:t>
            </a:fld>
            <a:endParaRPr lang="en-US"/>
          </a:p>
        </p:txBody>
      </p:sp>
    </p:spTree>
    <p:extLst>
      <p:ext uri="{BB962C8B-B14F-4D97-AF65-F5344CB8AC3E}">
        <p14:creationId xmlns:p14="http://schemas.microsoft.com/office/powerpoint/2010/main" val="2310655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500"/>
                                        <p:tgtEl>
                                          <p:spTgt spid="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1500"/>
                                        <p:tgtEl>
                                          <p:spTgt spid="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1500"/>
                                        <p:tgtEl>
                                          <p:spTgt spid="1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1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C:\Users\Bar\Downloads\chick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41513"/>
            <a:ext cx="206375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339271"/>
            <a:ext cx="9591040" cy="553998"/>
          </a:xfrm>
          <a:prstGeom prst="rect">
            <a:avLst/>
          </a:prstGeom>
          <a:noFill/>
        </p:spPr>
        <p:txBody>
          <a:bodyPr>
            <a:spAutoFit/>
          </a:bodyPr>
          <a:lstStyle/>
          <a:p>
            <a:pPr algn="ctr" eaLnBrk="1" fontAlgn="auto" hangingPunct="1">
              <a:spcBef>
                <a:spcPts val="0"/>
              </a:spcBef>
              <a:spcAft>
                <a:spcPts val="0"/>
              </a:spcAft>
              <a:defRPr/>
            </a:pPr>
            <a:r>
              <a:rPr lang="en-US" sz="2900" b="1" i="1" dirty="0">
                <a:ln w="12700">
                  <a:solidFill>
                    <a:srgbClr val="B15007"/>
                  </a:solidFill>
                  <a:prstDash val="solid"/>
                </a:ln>
                <a:solidFill>
                  <a:srgbClr val="F7822C"/>
                </a:solidFill>
                <a:latin typeface="Constantia" panose="02030602050306030303" pitchFamily="18" charset="0"/>
              </a:rPr>
              <a:t>Grain Free Non-GMO Chicken Ingredients</a:t>
            </a:r>
          </a:p>
        </p:txBody>
      </p:sp>
      <p:sp>
        <p:nvSpPr>
          <p:cNvPr id="20485" name="TextBox 2"/>
          <p:cNvSpPr txBox="1">
            <a:spLocks noChangeArrowheads="1"/>
          </p:cNvSpPr>
          <p:nvPr/>
        </p:nvSpPr>
        <p:spPr bwMode="auto">
          <a:xfrm>
            <a:off x="2819400" y="1941513"/>
            <a:ext cx="6172200" cy="520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sz="1750" dirty="0">
                <a:solidFill>
                  <a:srgbClr val="460D00"/>
                </a:solidFill>
                <a:latin typeface="Times New Roman" panose="02020603050405020304" pitchFamily="18" charset="0"/>
                <a:cs typeface="Times New Roman" panose="02020603050405020304" pitchFamily="18" charset="0"/>
              </a:rPr>
              <a:t>Chicken, Chicken Meal, Peas, Lentils, Chickpeas, Chicken Fat (Preserved with Mixed Tocopherols), Flaxseed, Dried Kelp, Carrots, Menhaden Fish Oil, Spinach, Watercress, Parsley, Celery, </a:t>
            </a:r>
            <a:r>
              <a:rPr lang="en-US" sz="1750" dirty="0" err="1">
                <a:solidFill>
                  <a:srgbClr val="460D00"/>
                </a:solidFill>
                <a:latin typeface="Times New Roman" panose="02020603050405020304" pitchFamily="18" charset="0"/>
                <a:cs typeface="Times New Roman" panose="02020603050405020304" pitchFamily="18" charset="0"/>
              </a:rPr>
              <a:t>Suncured</a:t>
            </a:r>
            <a:r>
              <a:rPr lang="en-US" sz="1750" dirty="0">
                <a:solidFill>
                  <a:srgbClr val="460D00"/>
                </a:solidFill>
                <a:latin typeface="Times New Roman" panose="02020603050405020304" pitchFamily="18" charset="0"/>
                <a:cs typeface="Times New Roman" panose="02020603050405020304" pitchFamily="18" charset="0"/>
              </a:rPr>
              <a:t> Alfalfa Meal, DL-Methionine, Monosodium Phosphate, Choline Chloride, L-Lysine, Calcium Carbonate, Vitamin E Supplement, Dried Lactobacillus acidophilus Fermentation Product, Dried Bacillus subtilis Fermentation Product, Dried Bifidobacterium </a:t>
            </a:r>
            <a:r>
              <a:rPr lang="en-US" sz="1750" dirty="0" err="1">
                <a:solidFill>
                  <a:srgbClr val="460D00"/>
                </a:solidFill>
                <a:latin typeface="Times New Roman" panose="02020603050405020304" pitchFamily="18" charset="0"/>
                <a:cs typeface="Times New Roman" panose="02020603050405020304" pitchFamily="18" charset="0"/>
              </a:rPr>
              <a:t>thermophilum</a:t>
            </a:r>
            <a:r>
              <a:rPr 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sz="1750" dirty="0" err="1">
                <a:solidFill>
                  <a:srgbClr val="460D00"/>
                </a:solidFill>
                <a:latin typeface="Times New Roman" panose="02020603050405020304" pitchFamily="18" charset="0"/>
                <a:cs typeface="Times New Roman" panose="02020603050405020304" pitchFamily="18" charset="0"/>
              </a:rPr>
              <a:t>longum</a:t>
            </a:r>
            <a:r>
              <a:rPr lang="en-US" sz="175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Niacin, d-Calcium Pantothenate, Riboflavin, Biotin, Vitamin B12 Supplement, Thiamine Mononitrate, Vitamin A Supplement, Pyridoxine Hydrochloride, Vitamin D3 Supplement, Folic Acid, Potassium Chloride, Ferrous Sulfate, Zinc Sulfate, Zinc Proteinate, Iron Proteinate, Copper Sulfate, Zinc Oxide, Manganese Proteinate, Copper Proteinate, Sodium Selenite, Calcium Iodate.</a:t>
            </a:r>
          </a:p>
          <a:p>
            <a:pPr eaLnBrk="1" hangingPunct="1">
              <a:spcBef>
                <a:spcPct val="0"/>
              </a:spcBef>
              <a:buFontTx/>
              <a:buNone/>
              <a:defRPr/>
            </a:pPr>
            <a:endParaRPr lang="en-US" sz="500" dirty="0">
              <a:solidFill>
                <a:srgbClr val="460D00"/>
              </a:solidFill>
              <a:latin typeface="Times New Roman" panose="02020603050405020304" pitchFamily="18" charset="0"/>
              <a:cs typeface="Times New Roman" panose="02020603050405020304" pitchFamily="18" charset="0"/>
            </a:endParaRPr>
          </a:p>
          <a:p>
            <a:pPr>
              <a:spcBef>
                <a:spcPct val="0"/>
              </a:spcBef>
              <a:buNone/>
              <a:defRPr/>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sz="1750" baseline="30000" dirty="0"/>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a:p>
            <a:pPr eaLnBrk="1" hangingPunct="1">
              <a:spcBef>
                <a:spcPct val="0"/>
              </a:spcBef>
              <a:buFontTx/>
              <a:buNone/>
              <a:defRPr/>
            </a:pPr>
            <a:endParaRPr lang="en-US" altLang="en-US" sz="1750" dirty="0">
              <a:solidFill>
                <a:srgbClr val="460D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81000" y="5029200"/>
            <a:ext cx="32766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32%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Fat: 16%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Fiber: 3.5%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3790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470 KCAL/CUP</a:t>
            </a:r>
          </a:p>
        </p:txBody>
      </p:sp>
      <p:sp>
        <p:nvSpPr>
          <p:cNvPr id="3" name="Slide Number Placeholder 2">
            <a:extLst>
              <a:ext uri="{FF2B5EF4-FFF2-40B4-BE49-F238E27FC236}">
                <a16:creationId xmlns:a16="http://schemas.microsoft.com/office/drawing/2014/main" id="{AD946F97-BF63-4263-953C-CC659AE9B500}"/>
              </a:ext>
            </a:extLst>
          </p:cNvPr>
          <p:cNvSpPr>
            <a:spLocks noGrp="1"/>
          </p:cNvSpPr>
          <p:nvPr>
            <p:ph type="sldNum" sz="quarter" idx="12"/>
          </p:nvPr>
        </p:nvSpPr>
        <p:spPr/>
        <p:txBody>
          <a:bodyPr/>
          <a:lstStyle/>
          <a:p>
            <a:fld id="{5381D904-3104-4963-AE3F-69835CADBB4D}" type="slidenum">
              <a:rPr lang="en-US" smtClean="0"/>
              <a:t>37</a:t>
            </a:fld>
            <a:endParaRPr lang="en-US"/>
          </a:p>
        </p:txBody>
      </p:sp>
    </p:spTree>
    <p:extLst>
      <p:ext uri="{BB962C8B-B14F-4D97-AF65-F5344CB8AC3E}">
        <p14:creationId xmlns:p14="http://schemas.microsoft.com/office/powerpoint/2010/main" val="103598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500"/>
                                        <p:tgtEl>
                                          <p:spTgt spid="204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5"/>
                                        </p:tgtEl>
                                        <p:attrNameLst>
                                          <p:attrName>style.visibility</p:attrName>
                                        </p:attrNameLst>
                                      </p:cBhvr>
                                      <p:to>
                                        <p:strVal val="visible"/>
                                      </p:to>
                                    </p:set>
                                    <p:animEffect transition="in" filter="fade">
                                      <p:cBhvr>
                                        <p:cTn id="10" dur="1500"/>
                                        <p:tgtEl>
                                          <p:spTgt spid="2048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1218043"/>
            <a:ext cx="9215892" cy="113877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00434C"/>
                  </a:solidFill>
                  <a:prstDash val="solid"/>
                </a:ln>
                <a:solidFill>
                  <a:srgbClr val="005C68"/>
                </a:solidFill>
                <a:latin typeface="Constantia" panose="02030602050306030303" pitchFamily="18" charset="0"/>
              </a:rPr>
              <a:t>Grain Free Non-GMO Chicken Multiprotein Formula</a:t>
            </a:r>
          </a:p>
        </p:txBody>
      </p:sp>
      <p:sp>
        <p:nvSpPr>
          <p:cNvPr id="21" name="Rectangle 20"/>
          <p:cNvSpPr>
            <a:spLocks noChangeArrowheads="1"/>
          </p:cNvSpPr>
          <p:nvPr/>
        </p:nvSpPr>
        <p:spPr bwMode="auto">
          <a:xfrm>
            <a:off x="438988" y="2363679"/>
            <a:ext cx="4727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All life stages, sizes,</a:t>
            </a:r>
          </a:p>
          <a:p>
            <a:pPr algn="ctr" eaLnBrk="1" hangingPunct="1">
              <a:spcBef>
                <a:spcPct val="0"/>
              </a:spcBef>
              <a:buFontTx/>
              <a:buNone/>
            </a:pPr>
            <a:r>
              <a:rPr lang="en-US" altLang="en-US" sz="2600" b="1" dirty="0">
                <a:solidFill>
                  <a:srgbClr val="543019"/>
                </a:solidFill>
                <a:latin typeface="Cambria" panose="02040503050406030204" pitchFamily="18" charset="0"/>
              </a:rPr>
              <a:t>and breeds</a:t>
            </a:r>
          </a:p>
        </p:txBody>
      </p:sp>
      <p:sp>
        <p:nvSpPr>
          <p:cNvPr id="22" name="Rectangle 21"/>
          <p:cNvSpPr>
            <a:spLocks noChangeArrowheads="1"/>
          </p:cNvSpPr>
          <p:nvPr/>
        </p:nvSpPr>
        <p:spPr bwMode="auto">
          <a:xfrm>
            <a:off x="490695" y="4566843"/>
            <a:ext cx="47672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dirty="0">
                <a:solidFill>
                  <a:srgbClr val="543019"/>
                </a:solidFill>
                <a:latin typeface="Cambria" panose="02040503050406030204" pitchFamily="18" charset="0"/>
              </a:rPr>
              <a:t>No potatoes or “pea starch” for lower glycemic index</a:t>
            </a:r>
          </a:p>
        </p:txBody>
      </p:sp>
      <p:sp>
        <p:nvSpPr>
          <p:cNvPr id="23" name="Rectangle 22"/>
          <p:cNvSpPr>
            <a:spLocks noChangeArrowheads="1"/>
          </p:cNvSpPr>
          <p:nvPr/>
        </p:nvSpPr>
        <p:spPr bwMode="auto">
          <a:xfrm>
            <a:off x="360363" y="3233343"/>
            <a:ext cx="49625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Chicken, Peas &amp; Lentils, all </a:t>
            </a:r>
          </a:p>
          <a:p>
            <a:pPr algn="ctr" eaLnBrk="1" hangingPunct="1">
              <a:spcBef>
                <a:spcPct val="0"/>
              </a:spcBef>
              <a:buFontTx/>
              <a:buNone/>
            </a:pPr>
            <a:r>
              <a:rPr lang="en-US" altLang="en-US" sz="2600" b="1" i="1" dirty="0">
                <a:solidFill>
                  <a:srgbClr val="7F3214"/>
                </a:solidFill>
                <a:latin typeface="Cambria" panose="02040503050406030204" pitchFamily="18" charset="0"/>
              </a:rPr>
              <a:t>excellent sources of energy and protein</a:t>
            </a:r>
          </a:p>
        </p:txBody>
      </p:sp>
      <p:sp>
        <p:nvSpPr>
          <p:cNvPr id="24" name="Rectangle 23"/>
          <p:cNvSpPr>
            <a:spLocks noChangeArrowheads="1"/>
          </p:cNvSpPr>
          <p:nvPr/>
        </p:nvSpPr>
        <p:spPr bwMode="auto">
          <a:xfrm>
            <a:off x="700314" y="5613040"/>
            <a:ext cx="454675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7F3214"/>
                </a:solidFill>
                <a:latin typeface="Cambria" panose="02040503050406030204" pitchFamily="18" charset="0"/>
              </a:rPr>
              <a:t>Available in: 4lb, 14lb and 25lb bags</a:t>
            </a:r>
          </a:p>
          <a:p>
            <a:pPr algn="ctr" eaLnBrk="1" hangingPunct="1">
              <a:spcBef>
                <a:spcPct val="0"/>
              </a:spcBef>
              <a:buFontTx/>
              <a:buNone/>
            </a:pPr>
            <a:r>
              <a:rPr lang="en-US" altLang="en-US" sz="2100" b="1" i="1" dirty="0">
                <a:solidFill>
                  <a:srgbClr val="7F3214"/>
                </a:solidFill>
                <a:latin typeface="Cambria" panose="02040503050406030204" pitchFamily="18" charset="0"/>
              </a:rPr>
              <a:t>(1.8 kg, 6.35 kg, 11.34 kg)</a:t>
            </a:r>
            <a:endParaRPr lang="en-US" altLang="en-US" sz="2100" b="1" dirty="0">
              <a:solidFill>
                <a:srgbClr val="FF0000"/>
              </a:solidFill>
              <a:latin typeface="Cambria" panose="02040503050406030204" pitchFamily="18" charset="0"/>
            </a:endParaRPr>
          </a:p>
          <a:p>
            <a:pPr eaLnBrk="1" hangingPunct="1">
              <a:spcBef>
                <a:spcPct val="0"/>
              </a:spcBef>
              <a:buFontTx/>
              <a:buNone/>
            </a:pPr>
            <a:endParaRPr lang="en-US" altLang="en-US" sz="2100" b="1" i="1" dirty="0">
              <a:solidFill>
                <a:srgbClr val="7F3214"/>
              </a:solidFill>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888" y="1741618"/>
            <a:ext cx="3695895" cy="4933251"/>
          </a:xfrm>
          <a:prstGeom prst="rect">
            <a:avLst/>
          </a:prstGeom>
        </p:spPr>
      </p:pic>
      <p:sp>
        <p:nvSpPr>
          <p:cNvPr id="4" name="Slide Number Placeholder 3">
            <a:extLst>
              <a:ext uri="{FF2B5EF4-FFF2-40B4-BE49-F238E27FC236}">
                <a16:creationId xmlns:a16="http://schemas.microsoft.com/office/drawing/2014/main" id="{A03F33F5-BD81-40C2-8958-DE26C43A223A}"/>
              </a:ext>
            </a:extLst>
          </p:cNvPr>
          <p:cNvSpPr>
            <a:spLocks noGrp="1"/>
          </p:cNvSpPr>
          <p:nvPr>
            <p:ph type="sldNum" sz="quarter" idx="12"/>
          </p:nvPr>
        </p:nvSpPr>
        <p:spPr/>
        <p:txBody>
          <a:bodyPr/>
          <a:lstStyle/>
          <a:p>
            <a:fld id="{5381D904-3104-4963-AE3F-69835CADBB4D}" type="slidenum">
              <a:rPr lang="en-US" smtClean="0"/>
              <a:t>38</a:t>
            </a:fld>
            <a:endParaRPr lang="en-US"/>
          </a:p>
        </p:txBody>
      </p:sp>
    </p:spTree>
    <p:extLst>
      <p:ext uri="{BB962C8B-B14F-4D97-AF65-F5344CB8AC3E}">
        <p14:creationId xmlns:p14="http://schemas.microsoft.com/office/powerpoint/2010/main" val="2332792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223659"/>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00434C"/>
                  </a:solidFill>
                  <a:prstDash val="solid"/>
                </a:ln>
                <a:solidFill>
                  <a:srgbClr val="005C68"/>
                </a:solidFill>
                <a:latin typeface="Constantia" panose="02030602050306030303" pitchFamily="18" charset="0"/>
              </a:rPr>
              <a:t>Grain Free Non-GMO Chicken Multiprotein</a:t>
            </a:r>
          </a:p>
          <a:p>
            <a:pPr algn="ctr" eaLnBrk="1" fontAlgn="auto" hangingPunct="1">
              <a:spcBef>
                <a:spcPts val="0"/>
              </a:spcBef>
              <a:spcAft>
                <a:spcPts val="0"/>
              </a:spcAft>
              <a:defRPr/>
            </a:pPr>
            <a:r>
              <a:rPr lang="en-US" sz="3200" b="1" i="1" dirty="0">
                <a:ln w="12700">
                  <a:solidFill>
                    <a:srgbClr val="00434C"/>
                  </a:solidFill>
                  <a:prstDash val="solid"/>
                </a:ln>
                <a:solidFill>
                  <a:srgbClr val="005C68"/>
                </a:solidFill>
                <a:latin typeface="Constantia" panose="02030602050306030303" pitchFamily="18" charset="0"/>
              </a:rPr>
              <a:t>Ingredients</a:t>
            </a:r>
          </a:p>
        </p:txBody>
      </p:sp>
      <p:sp>
        <p:nvSpPr>
          <p:cNvPr id="9" name="Rectangle 8"/>
          <p:cNvSpPr>
            <a:spLocks noChangeArrowheads="1"/>
          </p:cNvSpPr>
          <p:nvPr/>
        </p:nvSpPr>
        <p:spPr bwMode="auto">
          <a:xfrm>
            <a:off x="2590800" y="2327275"/>
            <a:ext cx="6400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Chicken Meal, Lentils, Chickpeas, Fava Beans, Pork Meal, Chicken Fat (Preserved with Mixed Tocopherols), Whitefish Meal, Tapioca, Flaxseed Meal, Potato Protein, </a:t>
            </a:r>
            <a:r>
              <a:rPr lang="en-US" altLang="en-US" sz="1600" dirty="0" err="1">
                <a:solidFill>
                  <a:srgbClr val="460D00"/>
                </a:solidFill>
                <a:latin typeface="Times New Roman" panose="02020603050405020304" pitchFamily="18" charset="0"/>
                <a:cs typeface="Times New Roman" panose="02020603050405020304" pitchFamily="18" charset="0"/>
              </a:rPr>
              <a:t>Suncured</a:t>
            </a:r>
            <a:r>
              <a:rPr lang="en-US" altLang="en-US" sz="1600" dirty="0">
                <a:solidFill>
                  <a:srgbClr val="460D00"/>
                </a:solidFill>
                <a:latin typeface="Times New Roman" panose="02020603050405020304" pitchFamily="18" charset="0"/>
                <a:cs typeface="Times New Roman" panose="02020603050405020304" pitchFamily="18" charset="0"/>
              </a:rPr>
              <a:t> Alfalfa Meal, Natural Chicken Liver Flavor, Dried Kelp, Menhaden Fish Oil, Dried Carrots, Dried Spinach, Pumpkin Meal, Cranberries, Blueberries, DL-Methionine, Monosodium Phosphate, Choline Chloride, L-Lysine, Chelated Calcium Carbonate, Vitamin E Supplement, Dried Lactobacillus acidophilus Fermentation Product*, Dried Bacillus subtilis Fermentation Product*, Dried Bifidobacterium </a:t>
            </a:r>
            <a:r>
              <a:rPr lang="en-US" altLang="en-US" sz="1600" dirty="0" err="1">
                <a:solidFill>
                  <a:srgbClr val="460D00"/>
                </a:solidFill>
                <a:latin typeface="Times New Roman" panose="02020603050405020304" pitchFamily="18" charset="0"/>
                <a:cs typeface="Times New Roman" panose="02020603050405020304" pitchFamily="18" charset="0"/>
              </a:rPr>
              <a:t>thermophilum</a:t>
            </a:r>
            <a:r>
              <a:rPr lang="en-US" altLang="en-US" sz="16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600" dirty="0" err="1">
                <a:solidFill>
                  <a:srgbClr val="460D00"/>
                </a:solidFill>
                <a:latin typeface="Times New Roman" panose="02020603050405020304" pitchFamily="18" charset="0"/>
                <a:cs typeface="Times New Roman" panose="02020603050405020304" pitchFamily="18" charset="0"/>
              </a:rPr>
              <a:t>longum</a:t>
            </a:r>
            <a:r>
              <a:rPr lang="en-US" altLang="en-US" sz="160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Niacin, d-Calcium Pantothenate, Riboflavin, Biotin, Vitamin B12 Supplement, Thiamine Mononitrate, Vitamin A Supplement, Pyridoxine Hydrochloride, Vitamin D3 Supplement, Folic Acid, Chelated Potassium Chloride, Chelated Ferrous Sulfate, Zinc Sulfate, Zinc Proteinate, Iron Proteinate, Chelated Copper Sulfate, Zinc Oxide, Manganese Proteinate, Copper Proteinate, Chelated Sodium Selenite, Chelated Calcium Iodate.</a:t>
            </a:r>
          </a:p>
          <a:p>
            <a:pPr eaLnBrk="1" hangingPunct="1">
              <a:spcBef>
                <a:spcPct val="0"/>
              </a:spcBef>
              <a:buFontTx/>
              <a:buNone/>
            </a:pPr>
            <a:endParaRPr lang="en-US" altLang="en-US" sz="8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6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600" baseline="30000" dirty="0">
                <a:latin typeface="Times New Roman" panose="02020603050405020304" pitchFamily="18" charset="0"/>
                <a:cs typeface="Times New Roman" panose="02020603050405020304" pitchFamily="18" charset="0"/>
              </a:rPr>
              <a:t>5</a:t>
            </a:r>
            <a:r>
              <a:rPr lang="en-US" altLang="en-US" sz="1600" baseline="30000" dirty="0"/>
              <a:t> </a:t>
            </a:r>
            <a:r>
              <a:rPr lang="en-US" altLang="en-US" sz="1600" dirty="0">
                <a:solidFill>
                  <a:srgbClr val="460D00"/>
                </a:solidFill>
                <a:latin typeface="Times New Roman" panose="02020603050405020304" pitchFamily="18" charset="0"/>
                <a:cs typeface="Times New Roman" panose="02020603050405020304" pitchFamily="18" charset="0"/>
              </a:rPr>
              <a:t>CFU/</a:t>
            </a:r>
            <a:r>
              <a:rPr lang="en-US" altLang="en-US" sz="1600" dirty="0" err="1">
                <a:solidFill>
                  <a:srgbClr val="460D00"/>
                </a:solidFill>
                <a:latin typeface="Times New Roman" panose="02020603050405020304" pitchFamily="18" charset="0"/>
                <a:cs typeface="Times New Roman" panose="02020603050405020304" pitchFamily="18" charset="0"/>
              </a:rPr>
              <a:t>lb</a:t>
            </a:r>
            <a:r>
              <a:rPr lang="en-US" altLang="en-US" sz="1600" dirty="0">
                <a:solidFill>
                  <a:srgbClr val="460D00"/>
                </a:solidFill>
                <a:latin typeface="Times New Roman" panose="02020603050405020304" pitchFamily="18" charset="0"/>
                <a:cs typeface="Times New Roman" panose="02020603050405020304" pitchFamily="18" charset="0"/>
              </a:rPr>
              <a:t> MIN</a:t>
            </a:r>
          </a:p>
        </p:txBody>
      </p:sp>
      <p:sp>
        <p:nvSpPr>
          <p:cNvPr id="10" name="Rectangle 9"/>
          <p:cNvSpPr>
            <a:spLocks noChangeArrowheads="1"/>
          </p:cNvSpPr>
          <p:nvPr/>
        </p:nvSpPr>
        <p:spPr bwMode="auto">
          <a:xfrm>
            <a:off x="249238" y="4953000"/>
            <a:ext cx="32766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30%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15%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3740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460 KCAL/CUP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 y="1684190"/>
            <a:ext cx="2511852" cy="3352800"/>
          </a:xfrm>
          <a:prstGeom prst="rect">
            <a:avLst/>
          </a:prstGeom>
        </p:spPr>
      </p:pic>
      <p:sp>
        <p:nvSpPr>
          <p:cNvPr id="4" name="Slide Number Placeholder 3">
            <a:extLst>
              <a:ext uri="{FF2B5EF4-FFF2-40B4-BE49-F238E27FC236}">
                <a16:creationId xmlns:a16="http://schemas.microsoft.com/office/drawing/2014/main" id="{AE4EDA8D-89FA-4A04-837F-26012C7AC837}"/>
              </a:ext>
            </a:extLst>
          </p:cNvPr>
          <p:cNvSpPr>
            <a:spLocks noGrp="1"/>
          </p:cNvSpPr>
          <p:nvPr>
            <p:ph type="sldNum" sz="quarter" idx="12"/>
          </p:nvPr>
        </p:nvSpPr>
        <p:spPr/>
        <p:txBody>
          <a:bodyPr/>
          <a:lstStyle/>
          <a:p>
            <a:fld id="{5381D904-3104-4963-AE3F-69835CADBB4D}" type="slidenum">
              <a:rPr lang="en-US" smtClean="0"/>
              <a:t>39</a:t>
            </a:fld>
            <a:endParaRPr lang="en-US"/>
          </a:p>
        </p:txBody>
      </p:sp>
    </p:spTree>
    <p:extLst>
      <p:ext uri="{BB962C8B-B14F-4D97-AF65-F5344CB8AC3E}">
        <p14:creationId xmlns:p14="http://schemas.microsoft.com/office/powerpoint/2010/main" val="3067717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1905000" y="2160588"/>
            <a:ext cx="5791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i="1" dirty="0">
                <a:solidFill>
                  <a:srgbClr val="7030A0"/>
                </a:solidFill>
                <a:latin typeface="Constantia" panose="02030602050306030303" pitchFamily="18" charset="0"/>
              </a:rPr>
              <a:t>“It’s a small privately-owned company” is a selling point </a:t>
            </a:r>
          </a:p>
          <a:p>
            <a:pPr algn="ctr" eaLnBrk="1" hangingPunct="1">
              <a:spcBef>
                <a:spcPct val="0"/>
              </a:spcBef>
              <a:buFontTx/>
              <a:buNone/>
            </a:pPr>
            <a:r>
              <a:rPr lang="en-US" altLang="en-US" sz="2700" b="1" i="1" dirty="0">
                <a:solidFill>
                  <a:srgbClr val="7030A0"/>
                </a:solidFill>
                <a:latin typeface="Constantia" panose="02030602050306030303" pitchFamily="18" charset="0"/>
              </a:rPr>
              <a:t>for our food</a:t>
            </a:r>
          </a:p>
          <a:p>
            <a:pPr algn="ctr" eaLnBrk="1" hangingPunct="1">
              <a:spcBef>
                <a:spcPct val="0"/>
              </a:spcBef>
              <a:buFontTx/>
              <a:buNone/>
            </a:pPr>
            <a:endParaRPr lang="en-US" altLang="en-US" sz="2700" b="1" i="1" dirty="0">
              <a:solidFill>
                <a:srgbClr val="7030A0"/>
              </a:solidFill>
              <a:latin typeface="Constantia" panose="02030602050306030303" pitchFamily="18" charset="0"/>
            </a:endParaRPr>
          </a:p>
          <a:p>
            <a:pPr algn="ctr" eaLnBrk="1" hangingPunct="1">
              <a:spcBef>
                <a:spcPct val="0"/>
              </a:spcBef>
              <a:buNone/>
            </a:pPr>
            <a:r>
              <a:rPr lang="en-US" altLang="en-US" sz="2700" b="1" i="1" dirty="0">
                <a:solidFill>
                  <a:srgbClr val="7030A0"/>
                </a:solidFill>
                <a:latin typeface="Constantia" panose="02030602050306030303" pitchFamily="18" charset="0"/>
              </a:rPr>
              <a:t>People trust independent businesses most</a:t>
            </a:r>
          </a:p>
          <a:p>
            <a:pPr algn="ctr" eaLnBrk="1" hangingPunct="1">
              <a:spcBef>
                <a:spcPct val="0"/>
              </a:spcBef>
              <a:buNone/>
            </a:pPr>
            <a:endParaRPr lang="en-US" altLang="en-US" sz="2700" b="1" i="1" dirty="0">
              <a:solidFill>
                <a:srgbClr val="7030A0"/>
              </a:solidFill>
              <a:latin typeface="Constantia" panose="02030602050306030303" pitchFamily="18" charset="0"/>
            </a:endParaRPr>
          </a:p>
          <a:p>
            <a:pPr algn="ctr" eaLnBrk="1" hangingPunct="1">
              <a:spcBef>
                <a:spcPct val="0"/>
              </a:spcBef>
              <a:buNone/>
            </a:pPr>
            <a:r>
              <a:rPr lang="en-US" altLang="en-US" sz="2700" b="1" i="1" dirty="0">
                <a:solidFill>
                  <a:srgbClr val="7030A0"/>
                </a:solidFill>
                <a:latin typeface="Constantia" panose="02030602050306030303" pitchFamily="18" charset="0"/>
              </a:rPr>
              <a:t>Grandma Mae’s has never had a recall</a:t>
            </a:r>
          </a:p>
          <a:p>
            <a:pPr algn="ctr" eaLnBrk="1" hangingPunct="1">
              <a:spcBef>
                <a:spcPct val="0"/>
              </a:spcBef>
              <a:buFontTx/>
              <a:buNone/>
            </a:pPr>
            <a:endParaRPr lang="en-US" altLang="en-US" sz="2700" b="1" i="1" dirty="0">
              <a:solidFill>
                <a:srgbClr val="7030A0"/>
              </a:solidFill>
              <a:latin typeface="Constantia" panose="02030602050306030303" pitchFamily="18" charset="0"/>
            </a:endParaRPr>
          </a:p>
        </p:txBody>
      </p:sp>
      <p:pic>
        <p:nvPicPr>
          <p:cNvPr id="717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FFB929C-BE65-499E-A6DA-5E2431E21AC8}"/>
              </a:ext>
            </a:extLst>
          </p:cNvPr>
          <p:cNvSpPr>
            <a:spLocks noGrp="1"/>
          </p:cNvSpPr>
          <p:nvPr>
            <p:ph type="sldNum" sz="quarter" idx="12"/>
          </p:nvPr>
        </p:nvSpPr>
        <p:spPr/>
        <p:txBody>
          <a:bodyPr/>
          <a:lstStyle/>
          <a:p>
            <a:fld id="{5381D904-3104-4963-AE3F-69835CADBB4D}" type="slidenum">
              <a:rPr lang="en-US" smtClean="0"/>
              <a:t>4</a:t>
            </a:fld>
            <a:endParaRPr lang="en-US"/>
          </a:p>
        </p:txBody>
      </p:sp>
    </p:spTree>
    <p:extLst>
      <p:ext uri="{BB962C8B-B14F-4D97-AF65-F5344CB8AC3E}">
        <p14:creationId xmlns:p14="http://schemas.microsoft.com/office/powerpoint/2010/main" val="149314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1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15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fade">
                                      <p:cBhvr>
                                        <p:cTn id="20" dur="1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272426"/>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Formulas with Brown Rice</a:t>
            </a:r>
          </a:p>
        </p:txBody>
      </p:sp>
      <p:sp>
        <p:nvSpPr>
          <p:cNvPr id="8" name="Rectangle 7"/>
          <p:cNvSpPr>
            <a:spLocks noChangeArrowheads="1"/>
          </p:cNvSpPr>
          <p:nvPr/>
        </p:nvSpPr>
        <p:spPr bwMode="auto">
          <a:xfrm>
            <a:off x="2153243" y="1916193"/>
            <a:ext cx="4931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400" b="1" dirty="0">
                <a:solidFill>
                  <a:srgbClr val="543019"/>
                </a:solidFill>
                <a:latin typeface="Cambria" panose="02040503050406030204" pitchFamily="18" charset="0"/>
              </a:rPr>
              <a:t>Hundreds of positive testimonials over the past 10 years  </a:t>
            </a:r>
          </a:p>
        </p:txBody>
      </p:sp>
      <p:sp>
        <p:nvSpPr>
          <p:cNvPr id="2" name="Rectangle 1"/>
          <p:cNvSpPr/>
          <p:nvPr/>
        </p:nvSpPr>
        <p:spPr>
          <a:xfrm>
            <a:off x="1947524" y="2783250"/>
            <a:ext cx="5328623" cy="830997"/>
          </a:xfrm>
          <a:prstGeom prst="rect">
            <a:avLst/>
          </a:prstGeom>
        </p:spPr>
        <p:txBody>
          <a:bodyPr wrap="square">
            <a:spAutoFit/>
          </a:bodyPr>
          <a:lstStyle/>
          <a:p>
            <a:pPr algn="ctr" eaLnBrk="1" hangingPunct="1"/>
            <a:r>
              <a:rPr lang="en-US" altLang="en-US" sz="2400" b="1" i="1" dirty="0">
                <a:solidFill>
                  <a:srgbClr val="7F3214"/>
                </a:solidFill>
                <a:latin typeface="Cambria" panose="02040503050406030204" pitchFamily="18" charset="0"/>
              </a:rPr>
              <a:t>Great for picky eaters and sensitive stomachs </a:t>
            </a:r>
          </a:p>
        </p:txBody>
      </p:sp>
      <p:sp>
        <p:nvSpPr>
          <p:cNvPr id="16" name="Rectangle 15"/>
          <p:cNvSpPr/>
          <p:nvPr/>
        </p:nvSpPr>
        <p:spPr>
          <a:xfrm>
            <a:off x="1997672" y="3567483"/>
            <a:ext cx="5328623" cy="830997"/>
          </a:xfrm>
          <a:prstGeom prst="rect">
            <a:avLst/>
          </a:prstGeom>
        </p:spPr>
        <p:txBody>
          <a:bodyPr wrap="square">
            <a:spAutoFit/>
          </a:bodyPr>
          <a:lstStyle/>
          <a:p>
            <a:pPr algn="ctr" eaLnBrk="1" hangingPunct="1"/>
            <a:r>
              <a:rPr lang="en-US" altLang="en-US" sz="2400" b="1" dirty="0">
                <a:solidFill>
                  <a:srgbClr val="543019"/>
                </a:solidFill>
                <a:latin typeface="Cambria" panose="02040503050406030204" pitchFamily="18" charset="0"/>
              </a:rPr>
              <a:t>Adult, Puppy, Large Breed, Low Fat and Farmhouse Blend formulas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73" y="1580202"/>
            <a:ext cx="1603895" cy="24500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752" y="4398480"/>
            <a:ext cx="1609762" cy="24590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566" y="4426694"/>
            <a:ext cx="1643354" cy="23540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294" y="1541497"/>
            <a:ext cx="1726487" cy="2637329"/>
          </a:xfrm>
          <a:prstGeom prst="rect">
            <a:avLst/>
          </a:prstGeom>
        </p:spPr>
      </p:pic>
      <p:pic>
        <p:nvPicPr>
          <p:cNvPr id="12" name="Picture 11">
            <a:extLst>
              <a:ext uri="{FF2B5EF4-FFF2-40B4-BE49-F238E27FC236}">
                <a16:creationId xmlns:a16="http://schemas.microsoft.com/office/drawing/2014/main" id="{C41E19BA-6467-44DB-A5E2-28576B8E95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9" y="4365690"/>
            <a:ext cx="1579509" cy="2369264"/>
          </a:xfrm>
          <a:prstGeom prst="rect">
            <a:avLst/>
          </a:prstGeom>
        </p:spPr>
      </p:pic>
      <p:pic>
        <p:nvPicPr>
          <p:cNvPr id="14" name="Picture 13">
            <a:extLst>
              <a:ext uri="{FF2B5EF4-FFF2-40B4-BE49-F238E27FC236}">
                <a16:creationId xmlns:a16="http://schemas.microsoft.com/office/drawing/2014/main" id="{5EAFD999-567C-4C80-9156-1C58A2B937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3406" y="4387929"/>
            <a:ext cx="1592262" cy="2388392"/>
          </a:xfrm>
          <a:prstGeom prst="rect">
            <a:avLst/>
          </a:prstGeom>
        </p:spPr>
      </p:pic>
      <p:pic>
        <p:nvPicPr>
          <p:cNvPr id="17" name="Picture 16">
            <a:extLst>
              <a:ext uri="{FF2B5EF4-FFF2-40B4-BE49-F238E27FC236}">
                <a16:creationId xmlns:a16="http://schemas.microsoft.com/office/drawing/2014/main" id="{0ED1287D-1186-4B4C-8AEA-FE2B2BE1F0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0683" y="4387929"/>
            <a:ext cx="1646714" cy="2470071"/>
          </a:xfrm>
          <a:prstGeom prst="rect">
            <a:avLst/>
          </a:prstGeom>
        </p:spPr>
      </p:pic>
      <p:sp>
        <p:nvSpPr>
          <p:cNvPr id="10" name="Slide Number Placeholder 9">
            <a:extLst>
              <a:ext uri="{FF2B5EF4-FFF2-40B4-BE49-F238E27FC236}">
                <a16:creationId xmlns:a16="http://schemas.microsoft.com/office/drawing/2014/main" id="{2ABB20EB-7F9E-4097-9C0C-07B8EC75643C}"/>
              </a:ext>
            </a:extLst>
          </p:cNvPr>
          <p:cNvSpPr>
            <a:spLocks noGrp="1"/>
          </p:cNvSpPr>
          <p:nvPr>
            <p:ph type="sldNum" sz="quarter" idx="12"/>
          </p:nvPr>
        </p:nvSpPr>
        <p:spPr/>
        <p:txBody>
          <a:bodyPr/>
          <a:lstStyle/>
          <a:p>
            <a:fld id="{5381D904-3104-4963-AE3F-69835CADBB4D}" type="slidenum">
              <a:rPr lang="en-US" smtClean="0"/>
              <a:t>40</a:t>
            </a:fld>
            <a:endParaRPr lang="en-US"/>
          </a:p>
        </p:txBody>
      </p:sp>
    </p:spTree>
    <p:extLst>
      <p:ext uri="{BB962C8B-B14F-4D97-AF65-F5344CB8AC3E}">
        <p14:creationId xmlns:p14="http://schemas.microsoft.com/office/powerpoint/2010/main" val="27125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3" name="Rectangle 2"/>
          <p:cNvSpPr>
            <a:spLocks noChangeArrowheads="1"/>
          </p:cNvSpPr>
          <p:nvPr/>
        </p:nvSpPr>
        <p:spPr bwMode="auto">
          <a:xfrm>
            <a:off x="3876743" y="2031180"/>
            <a:ext cx="476408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b="1" dirty="0">
                <a:solidFill>
                  <a:srgbClr val="7F3214"/>
                </a:solidFill>
                <a:latin typeface="Cambria" panose="02040503050406030204" pitchFamily="18" charset="0"/>
              </a:rPr>
              <a:t>Chicken Meal  and Whitefish</a:t>
            </a:r>
          </a:p>
        </p:txBody>
      </p:sp>
      <p:sp>
        <p:nvSpPr>
          <p:cNvPr id="4" name="Rectangle 3"/>
          <p:cNvSpPr>
            <a:spLocks noChangeArrowheads="1"/>
          </p:cNvSpPr>
          <p:nvPr/>
        </p:nvSpPr>
        <p:spPr bwMode="auto">
          <a:xfrm>
            <a:off x="3894047" y="2712007"/>
            <a:ext cx="4960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543019"/>
                </a:solidFill>
                <a:latin typeface="Cambria" panose="02040503050406030204" pitchFamily="18" charset="0"/>
              </a:rPr>
              <a:t>Now labeled “sensitive stomach” – contains brown rice and oatmeal. </a:t>
            </a:r>
          </a:p>
        </p:txBody>
      </p:sp>
      <p:sp>
        <p:nvSpPr>
          <p:cNvPr id="7" name="Rectangle 6"/>
          <p:cNvSpPr/>
          <p:nvPr/>
        </p:nvSpPr>
        <p:spPr>
          <a:xfrm>
            <a:off x="166591" y="1320926"/>
            <a:ext cx="8972329"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63360D"/>
                  </a:solidFill>
                  <a:prstDash val="solid"/>
                </a:ln>
                <a:solidFill>
                  <a:srgbClr val="BC4D28"/>
                </a:solidFill>
                <a:latin typeface="Constantia" panose="02030602050306030303" pitchFamily="18" charset="0"/>
              </a:rPr>
              <a:t>Adult Dog Formula: Sensitive Stomach</a:t>
            </a:r>
          </a:p>
        </p:txBody>
      </p:sp>
      <p:sp>
        <p:nvSpPr>
          <p:cNvPr id="9" name="Rectangle 8"/>
          <p:cNvSpPr>
            <a:spLocks noChangeArrowheads="1"/>
          </p:cNvSpPr>
          <p:nvPr/>
        </p:nvSpPr>
        <p:spPr bwMode="auto">
          <a:xfrm>
            <a:off x="3836262" y="3576084"/>
            <a:ext cx="48450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400" b="1" u="sng" dirty="0">
                <a:solidFill>
                  <a:srgbClr val="7F3214"/>
                </a:solidFill>
                <a:latin typeface="Cambria" panose="02040503050406030204" pitchFamily="18" charset="0"/>
              </a:rPr>
              <a:t>Hundreds of testimonials received over 10 years</a:t>
            </a:r>
            <a:r>
              <a:rPr lang="en-US" altLang="en-US" sz="2400" b="1" dirty="0">
                <a:solidFill>
                  <a:srgbClr val="7F3214"/>
                </a:solidFill>
                <a:latin typeface="Cambria" panose="02040503050406030204" pitchFamily="18" charset="0"/>
              </a:rPr>
              <a:t>, solving digestive issues like diarrhea, IBS &amp; not keeping food down</a:t>
            </a:r>
          </a:p>
        </p:txBody>
      </p:sp>
      <p:sp>
        <p:nvSpPr>
          <p:cNvPr id="5" name="TextBox 4"/>
          <p:cNvSpPr txBox="1">
            <a:spLocks noChangeArrowheads="1"/>
          </p:cNvSpPr>
          <p:nvPr/>
        </p:nvSpPr>
        <p:spPr bwMode="auto">
          <a:xfrm>
            <a:off x="4258537" y="5887178"/>
            <a:ext cx="4136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rgbClr val="77280C"/>
                </a:solidFill>
                <a:latin typeface="Cambria" panose="02040503050406030204" pitchFamily="18" charset="0"/>
              </a:rPr>
              <a:t>Available in: 4 </a:t>
            </a:r>
            <a:r>
              <a:rPr lang="en-US" altLang="en-US" sz="1800" b="1" dirty="0" err="1">
                <a:solidFill>
                  <a:srgbClr val="77280C"/>
                </a:solidFill>
                <a:latin typeface="Cambria" panose="02040503050406030204" pitchFamily="18" charset="0"/>
              </a:rPr>
              <a:t>lb</a:t>
            </a:r>
            <a:r>
              <a:rPr lang="en-US" altLang="en-US" sz="1800" b="1" dirty="0">
                <a:solidFill>
                  <a:srgbClr val="77280C"/>
                </a:solidFill>
                <a:latin typeface="Cambria" panose="02040503050406030204" pitchFamily="18" charset="0"/>
              </a:rPr>
              <a:t>, 14 </a:t>
            </a:r>
            <a:r>
              <a:rPr lang="en-US" altLang="en-US" sz="1800" b="1" dirty="0" err="1">
                <a:solidFill>
                  <a:srgbClr val="77280C"/>
                </a:solidFill>
                <a:latin typeface="Cambria" panose="02040503050406030204" pitchFamily="18" charset="0"/>
              </a:rPr>
              <a:t>lb</a:t>
            </a:r>
            <a:r>
              <a:rPr lang="en-US" altLang="en-US" sz="1800" b="1" dirty="0">
                <a:solidFill>
                  <a:srgbClr val="77280C"/>
                </a:solidFill>
                <a:latin typeface="Cambria" panose="02040503050406030204" pitchFamily="18" charset="0"/>
              </a:rPr>
              <a:t> and 26 </a:t>
            </a:r>
            <a:r>
              <a:rPr lang="en-US" altLang="en-US" sz="1800" b="1" dirty="0" err="1">
                <a:solidFill>
                  <a:srgbClr val="77280C"/>
                </a:solidFill>
                <a:latin typeface="Cambria" panose="02040503050406030204" pitchFamily="18" charset="0"/>
              </a:rPr>
              <a:t>lb</a:t>
            </a:r>
            <a:r>
              <a:rPr lang="en-US" altLang="en-US" sz="1800" b="1" dirty="0">
                <a:solidFill>
                  <a:srgbClr val="77280C"/>
                </a:solidFill>
                <a:latin typeface="Cambria" panose="02040503050406030204" pitchFamily="18" charset="0"/>
              </a:rPr>
              <a:t> bags</a:t>
            </a:r>
          </a:p>
          <a:p>
            <a:pPr algn="ctr" eaLnBrk="1" hangingPunct="1">
              <a:spcBef>
                <a:spcPct val="0"/>
              </a:spcBef>
              <a:buFontTx/>
              <a:buNone/>
            </a:pPr>
            <a:r>
              <a:rPr lang="en-US" altLang="en-US" sz="1800" b="1" dirty="0">
                <a:solidFill>
                  <a:srgbClr val="77280C"/>
                </a:solidFill>
                <a:latin typeface="Cambria" panose="02040503050406030204" pitchFamily="18" charset="0"/>
              </a:rPr>
              <a:t>(1.8 kg, 6.35 kg, 11.8 kg)</a:t>
            </a:r>
          </a:p>
        </p:txBody>
      </p:sp>
      <p:pic>
        <p:nvPicPr>
          <p:cNvPr id="35850"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884202"/>
            <a:ext cx="2993838" cy="4573294"/>
          </a:xfrm>
          <a:prstGeom prst="rect">
            <a:avLst/>
          </a:prstGeom>
        </p:spPr>
      </p:pic>
      <p:sp>
        <p:nvSpPr>
          <p:cNvPr id="10" name="Slide Number Placeholder 9">
            <a:extLst>
              <a:ext uri="{FF2B5EF4-FFF2-40B4-BE49-F238E27FC236}">
                <a16:creationId xmlns:a16="http://schemas.microsoft.com/office/drawing/2014/main" id="{DCE9138C-089E-4D10-A951-D80245CAE57B}"/>
              </a:ext>
            </a:extLst>
          </p:cNvPr>
          <p:cNvSpPr>
            <a:spLocks noGrp="1"/>
          </p:cNvSpPr>
          <p:nvPr>
            <p:ph type="sldNum" sz="quarter" idx="12"/>
          </p:nvPr>
        </p:nvSpPr>
        <p:spPr/>
        <p:txBody>
          <a:bodyPr/>
          <a:lstStyle/>
          <a:p>
            <a:fld id="{5381D904-3104-4963-AE3F-69835CADBB4D}" type="slidenum">
              <a:rPr lang="en-US" smtClean="0"/>
              <a:t>41</a:t>
            </a:fld>
            <a:endParaRPr lang="en-US"/>
          </a:p>
        </p:txBody>
      </p:sp>
      <p:sp>
        <p:nvSpPr>
          <p:cNvPr id="11" name="Rectangle 10">
            <a:extLst>
              <a:ext uri="{FF2B5EF4-FFF2-40B4-BE49-F238E27FC236}">
                <a16:creationId xmlns:a16="http://schemas.microsoft.com/office/drawing/2014/main" id="{B47A3818-1942-4EE7-89C6-21991976AAAD}"/>
              </a:ext>
            </a:extLst>
          </p:cNvPr>
          <p:cNvSpPr>
            <a:spLocks noChangeArrowheads="1"/>
          </p:cNvSpPr>
          <p:nvPr/>
        </p:nvSpPr>
        <p:spPr bwMode="auto">
          <a:xfrm>
            <a:off x="3825784" y="5239000"/>
            <a:ext cx="4960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543019"/>
                </a:solidFill>
                <a:latin typeface="Cambria" panose="02040503050406030204" pitchFamily="18" charset="0"/>
              </a:rPr>
              <a:t>Excellent for picky eaters</a:t>
            </a:r>
          </a:p>
        </p:txBody>
      </p:sp>
    </p:spTree>
    <p:extLst>
      <p:ext uri="{BB962C8B-B14F-4D97-AF65-F5344CB8AC3E}">
        <p14:creationId xmlns:p14="http://schemas.microsoft.com/office/powerpoint/2010/main" val="141528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5"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7" name="Rectangle 6"/>
          <p:cNvSpPr/>
          <p:nvPr/>
        </p:nvSpPr>
        <p:spPr>
          <a:xfrm>
            <a:off x="203777" y="1258710"/>
            <a:ext cx="8896153" cy="584775"/>
          </a:xfrm>
          <a:prstGeom prst="rect">
            <a:avLst/>
          </a:prstGeom>
          <a:noFill/>
          <a:effectLst/>
        </p:spPr>
        <p:txBody>
          <a:bodyPr wrap="none">
            <a:spAutoFit/>
          </a:bodyPr>
          <a:lstStyle/>
          <a:p>
            <a:pPr algn="ctr" eaLnBrk="1" fontAlgn="auto" hangingPunct="1">
              <a:spcBef>
                <a:spcPts val="0"/>
              </a:spcBef>
              <a:spcAft>
                <a:spcPts val="0"/>
              </a:spcAft>
              <a:defRPr/>
            </a:pPr>
            <a:r>
              <a:rPr lang="en-US" sz="3200" b="1" i="1" dirty="0">
                <a:ln w="12700">
                  <a:solidFill>
                    <a:srgbClr val="63360D"/>
                  </a:solidFill>
                  <a:prstDash val="solid"/>
                </a:ln>
                <a:solidFill>
                  <a:srgbClr val="BC4D28"/>
                </a:solidFill>
                <a:latin typeface="Constantia" panose="02030602050306030303" pitchFamily="18" charset="0"/>
              </a:rPr>
              <a:t>Adult Sensitive Stomach Formula Ingredients</a:t>
            </a:r>
          </a:p>
        </p:txBody>
      </p:sp>
      <p:pic>
        <p:nvPicPr>
          <p:cNvPr id="36868"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344488" y="1939925"/>
            <a:ext cx="6096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Chicken Meal, Brown Rice, Millet, Oats, Chicken Fat, Barley, Dried Pain Beet Pulp, Menhaden Fish Meal, Dried Egg Product, Flaxseed Meal, Natural Chicken Liver Flavor, Cranberries, Blueberries, DL-Methionine, Sweet Potatoes, Dried Apple Pomace, Dried Carrots, Dried Spinach, Potassium Chloride, Lecithin, </a:t>
            </a:r>
            <a:r>
              <a:rPr lang="en-US" altLang="en-US" sz="1700" dirty="0" err="1">
                <a:solidFill>
                  <a:srgbClr val="460D00"/>
                </a:solidFill>
                <a:latin typeface="Times New Roman" panose="02020603050405020304" pitchFamily="18" charset="0"/>
                <a:cs typeface="Times New Roman" panose="02020603050405020304" pitchFamily="18" charset="0"/>
              </a:rPr>
              <a:t>Dicalcium</a:t>
            </a:r>
            <a:r>
              <a:rPr lang="en-US" altLang="en-US" sz="1700" dirty="0">
                <a:solidFill>
                  <a:srgbClr val="460D00"/>
                </a:solidFill>
                <a:latin typeface="Times New Roman" panose="02020603050405020304" pitchFamily="18" charset="0"/>
                <a:cs typeface="Times New Roman" panose="02020603050405020304" pitchFamily="18" charset="0"/>
              </a:rPr>
              <a:t> Phosphate, Choline Chloride, L-Lysine, Monosodium Phosphate, Dried Lactobacillus acidophilus Fermentation Product, Dried Bacillus subtilis Fermentation Product, Dried </a:t>
            </a:r>
            <a:r>
              <a:rPr lang="en-US" altLang="en-US" sz="1700" dirty="0" err="1">
                <a:solidFill>
                  <a:srgbClr val="460D00"/>
                </a:solidFill>
                <a:latin typeface="Times New Roman" panose="02020603050405020304" pitchFamily="18" charset="0"/>
                <a:cs typeface="Times New Roman" panose="02020603050405020304" pitchFamily="18" charset="0"/>
              </a:rPr>
              <a:t>Bifidobacterum</a:t>
            </a:r>
            <a:r>
              <a:rPr lang="en-US" altLang="en-US" sz="1700" dirty="0">
                <a:solidFill>
                  <a:srgbClr val="460D00"/>
                </a:solidFill>
                <a:latin typeface="Times New Roman" panose="02020603050405020304" pitchFamily="18" charset="0"/>
                <a:cs typeface="Times New Roman" panose="02020603050405020304" pitchFamily="18" charset="0"/>
              </a:rPr>
              <a:t> </a:t>
            </a:r>
            <a:r>
              <a:rPr lang="en-US" altLang="en-US" sz="1700" dirty="0" err="1">
                <a:solidFill>
                  <a:srgbClr val="460D00"/>
                </a:solidFill>
                <a:latin typeface="Times New Roman" panose="02020603050405020304" pitchFamily="18" charset="0"/>
                <a:cs typeface="Times New Roman" panose="02020603050405020304" pitchFamily="18" charset="0"/>
              </a:rPr>
              <a:t>thermophilum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Longum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700" dirty="0" err="1">
                <a:solidFill>
                  <a:srgbClr val="460D00"/>
                </a:solidFill>
                <a:latin typeface="Times New Roman" panose="02020603050405020304" pitchFamily="18" charset="0"/>
                <a:cs typeface="Times New Roman" panose="02020603050405020304" pitchFamily="18" charset="0"/>
              </a:rPr>
              <a:t>faecium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Zinc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Vitamin E Supplement, Niacin, Zinc Sulfate, Ferrous Sulfate, Riboflavin, Copper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Manganese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Vitamin A Supplement, Copper Sulfate, d-Calcium </a:t>
            </a:r>
            <a:r>
              <a:rPr lang="en-US" altLang="en-US" sz="1700" dirty="0" err="1">
                <a:solidFill>
                  <a:srgbClr val="460D00"/>
                </a:solidFill>
                <a:latin typeface="Times New Roman" panose="02020603050405020304" pitchFamily="18" charset="0"/>
                <a:cs typeface="Times New Roman" panose="02020603050405020304" pitchFamily="18" charset="0"/>
              </a:rPr>
              <a:t>Pantothenate</a:t>
            </a:r>
            <a:r>
              <a:rPr lang="en-US" altLang="en-US" sz="1700" dirty="0">
                <a:solidFill>
                  <a:srgbClr val="460D00"/>
                </a:solidFill>
                <a:latin typeface="Times New Roman" panose="02020603050405020304" pitchFamily="18" charset="0"/>
                <a:cs typeface="Times New Roman" panose="02020603050405020304" pitchFamily="18" charset="0"/>
              </a:rPr>
              <a:t>, Vitamin B12 Supplement, Manganese Sulfate, Biotin, Vitamin D3 Supplement, Cobalt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Thiamine Mononitrate, Folic Acid, Sodium Selenite, Calcium Iodate.</a:t>
            </a:r>
          </a:p>
          <a:p>
            <a:pPr eaLnBrk="1" hangingPunct="1">
              <a:spcBef>
                <a:spcPct val="0"/>
              </a:spcBef>
              <a:buFontTx/>
              <a:buNone/>
            </a:pPr>
            <a:endParaRPr lang="en-US" altLang="en-US" sz="10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7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700" baseline="30000" dirty="0"/>
              <a:t> </a:t>
            </a:r>
            <a:r>
              <a:rPr lang="en-US" altLang="en-US" sz="1700" dirty="0">
                <a:solidFill>
                  <a:srgbClr val="460D00"/>
                </a:solidFill>
                <a:latin typeface="Times New Roman" panose="02020603050405020304" pitchFamily="18" charset="0"/>
                <a:cs typeface="Times New Roman" panose="02020603050405020304" pitchFamily="18" charset="0"/>
              </a:rPr>
              <a:t>CFU/</a:t>
            </a:r>
            <a:r>
              <a:rPr lang="en-US" altLang="en-US" sz="1700" dirty="0" err="1">
                <a:solidFill>
                  <a:srgbClr val="460D00"/>
                </a:solidFill>
                <a:latin typeface="Times New Roman" panose="02020603050405020304" pitchFamily="18" charset="0"/>
                <a:cs typeface="Times New Roman" panose="02020603050405020304" pitchFamily="18" charset="0"/>
              </a:rPr>
              <a:t>lb</a:t>
            </a:r>
            <a:r>
              <a:rPr lang="en-US" altLang="en-US" sz="1700" dirty="0">
                <a:solidFill>
                  <a:srgbClr val="460D00"/>
                </a:solidFill>
                <a:latin typeface="Times New Roman" panose="02020603050405020304" pitchFamily="18" charset="0"/>
                <a:cs typeface="Times New Roman" panose="02020603050405020304" pitchFamily="18" charset="0"/>
              </a:rPr>
              <a:t> MIN</a:t>
            </a:r>
          </a:p>
        </p:txBody>
      </p:sp>
      <p:sp>
        <p:nvSpPr>
          <p:cNvPr id="15" name="Rectangle 14"/>
          <p:cNvSpPr>
            <a:spLocks noChangeArrowheads="1"/>
          </p:cNvSpPr>
          <p:nvPr/>
        </p:nvSpPr>
        <p:spPr bwMode="auto">
          <a:xfrm>
            <a:off x="6440488" y="4984750"/>
            <a:ext cx="2413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3680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460 KCAL/CUP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3965" y="1810827"/>
            <a:ext cx="2219523" cy="3390475"/>
          </a:xfrm>
          <a:prstGeom prst="rect">
            <a:avLst/>
          </a:prstGeom>
        </p:spPr>
      </p:pic>
      <p:sp>
        <p:nvSpPr>
          <p:cNvPr id="5" name="Slide Number Placeholder 4">
            <a:extLst>
              <a:ext uri="{FF2B5EF4-FFF2-40B4-BE49-F238E27FC236}">
                <a16:creationId xmlns:a16="http://schemas.microsoft.com/office/drawing/2014/main" id="{D629DFEA-69C0-4F6C-BF3A-7FDC9C743090}"/>
              </a:ext>
            </a:extLst>
          </p:cNvPr>
          <p:cNvSpPr>
            <a:spLocks noGrp="1"/>
          </p:cNvSpPr>
          <p:nvPr>
            <p:ph type="sldNum" sz="quarter" idx="12"/>
          </p:nvPr>
        </p:nvSpPr>
        <p:spPr/>
        <p:txBody>
          <a:bodyPr/>
          <a:lstStyle/>
          <a:p>
            <a:fld id="{5381D904-3104-4963-AE3F-69835CADBB4D}" type="slidenum">
              <a:rPr lang="en-US" smtClean="0"/>
              <a:t>42</a:t>
            </a:fld>
            <a:endParaRPr lang="en-US"/>
          </a:p>
        </p:txBody>
      </p:sp>
    </p:spTree>
    <p:extLst>
      <p:ext uri="{BB962C8B-B14F-4D97-AF65-F5344CB8AC3E}">
        <p14:creationId xmlns:p14="http://schemas.microsoft.com/office/powerpoint/2010/main" val="2399044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75148" y="1218043"/>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9F5C62"/>
                  </a:solidFill>
                  <a:prstDash val="solid"/>
                </a:ln>
                <a:solidFill>
                  <a:srgbClr val="FFD214"/>
                </a:solidFill>
                <a:latin typeface="Constantia" panose="02030602050306030303" pitchFamily="18" charset="0"/>
              </a:rPr>
              <a:t>Puppy Formula</a:t>
            </a:r>
          </a:p>
        </p:txBody>
      </p:sp>
      <p:sp>
        <p:nvSpPr>
          <p:cNvPr id="14" name="Rectangle 13"/>
          <p:cNvSpPr>
            <a:spLocks noChangeArrowheads="1"/>
          </p:cNvSpPr>
          <p:nvPr/>
        </p:nvSpPr>
        <p:spPr bwMode="auto">
          <a:xfrm>
            <a:off x="601743" y="2162141"/>
            <a:ext cx="47640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b="1" dirty="0">
                <a:solidFill>
                  <a:srgbClr val="543019"/>
                </a:solidFill>
                <a:latin typeface="Cambria" panose="02040503050406030204" pitchFamily="18" charset="0"/>
              </a:rPr>
              <a:t>Chicken and Whitefish</a:t>
            </a:r>
          </a:p>
        </p:txBody>
      </p:sp>
      <p:sp>
        <p:nvSpPr>
          <p:cNvPr id="16" name="Rectangle 15"/>
          <p:cNvSpPr>
            <a:spLocks noChangeArrowheads="1"/>
          </p:cNvSpPr>
          <p:nvPr/>
        </p:nvSpPr>
        <p:spPr bwMode="auto">
          <a:xfrm>
            <a:off x="391853" y="3453069"/>
            <a:ext cx="5194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Formulated for optimal health, firm stools, and good temperament</a:t>
            </a:r>
          </a:p>
        </p:txBody>
      </p:sp>
      <p:sp>
        <p:nvSpPr>
          <p:cNvPr id="18" name="Rectangle 17"/>
          <p:cNvSpPr>
            <a:spLocks noChangeArrowheads="1"/>
          </p:cNvSpPr>
          <p:nvPr/>
        </p:nvSpPr>
        <p:spPr bwMode="auto">
          <a:xfrm>
            <a:off x="620793" y="4433799"/>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No better tasting puppy food in the world!</a:t>
            </a:r>
          </a:p>
        </p:txBody>
      </p:sp>
      <p:sp>
        <p:nvSpPr>
          <p:cNvPr id="19" name="Rectangle 18"/>
          <p:cNvSpPr>
            <a:spLocks noChangeArrowheads="1"/>
          </p:cNvSpPr>
          <p:nvPr/>
        </p:nvSpPr>
        <p:spPr bwMode="auto">
          <a:xfrm>
            <a:off x="573300" y="5384227"/>
            <a:ext cx="49634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rgbClr val="543019"/>
                </a:solidFill>
                <a:latin typeface="Cambria" panose="02040503050406030204" pitchFamily="18" charset="0"/>
              </a:rPr>
              <a:t>Available in: 4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14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and 26 </a:t>
            </a:r>
            <a:r>
              <a:rPr lang="en-US" altLang="en-US" sz="2100" b="1" dirty="0" err="1">
                <a:solidFill>
                  <a:srgbClr val="543019"/>
                </a:solidFill>
                <a:latin typeface="Cambria" panose="02040503050406030204" pitchFamily="18" charset="0"/>
              </a:rPr>
              <a:t>lb</a:t>
            </a:r>
            <a:r>
              <a:rPr lang="en-US" altLang="en-US" sz="2100" b="1" dirty="0">
                <a:solidFill>
                  <a:srgbClr val="543019"/>
                </a:solidFill>
                <a:latin typeface="Cambria" panose="02040503050406030204" pitchFamily="18" charset="0"/>
              </a:rPr>
              <a:t> bags</a:t>
            </a:r>
          </a:p>
          <a:p>
            <a:pPr algn="ctr" eaLnBrk="1" hangingPunct="1">
              <a:spcBef>
                <a:spcPct val="0"/>
              </a:spcBef>
              <a:buFontTx/>
              <a:buNone/>
            </a:pPr>
            <a:r>
              <a:rPr lang="en-US" altLang="en-US" sz="2100" b="1" dirty="0">
                <a:solidFill>
                  <a:srgbClr val="543019"/>
                </a:solidFill>
                <a:latin typeface="Cambria" panose="02040503050406030204" pitchFamily="18" charset="0"/>
              </a:rPr>
              <a:t>(1.8 kg, 6.35 kg, 11.8 kg)</a:t>
            </a:r>
          </a:p>
        </p:txBody>
      </p:sp>
      <p:sp>
        <p:nvSpPr>
          <p:cNvPr id="20" name="Rectangle 19"/>
          <p:cNvSpPr>
            <a:spLocks noChangeArrowheads="1"/>
          </p:cNvSpPr>
          <p:nvPr/>
        </p:nvSpPr>
        <p:spPr bwMode="auto">
          <a:xfrm>
            <a:off x="1249399" y="2751103"/>
            <a:ext cx="33956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400" b="1" i="1" dirty="0">
                <a:solidFill>
                  <a:srgbClr val="7F3214"/>
                </a:solidFill>
                <a:latin typeface="Cambria" panose="02040503050406030204" pitchFamily="18" charset="0"/>
              </a:rPr>
              <a:t>For all sizes and breeds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172301"/>
            <a:ext cx="2833947" cy="4329050"/>
          </a:xfrm>
          <a:prstGeom prst="rect">
            <a:avLst/>
          </a:prstGeom>
        </p:spPr>
      </p:pic>
      <p:sp>
        <p:nvSpPr>
          <p:cNvPr id="4" name="Slide Number Placeholder 3">
            <a:extLst>
              <a:ext uri="{FF2B5EF4-FFF2-40B4-BE49-F238E27FC236}">
                <a16:creationId xmlns:a16="http://schemas.microsoft.com/office/drawing/2014/main" id="{B141B4B5-0E7F-487F-A82A-E3CF81B04A79}"/>
              </a:ext>
            </a:extLst>
          </p:cNvPr>
          <p:cNvSpPr>
            <a:spLocks noGrp="1"/>
          </p:cNvSpPr>
          <p:nvPr>
            <p:ph type="sldNum" sz="quarter" idx="12"/>
          </p:nvPr>
        </p:nvSpPr>
        <p:spPr/>
        <p:txBody>
          <a:bodyPr/>
          <a:lstStyle/>
          <a:p>
            <a:fld id="{5381D904-3104-4963-AE3F-69835CADBB4D}" type="slidenum">
              <a:rPr lang="en-US" smtClean="0"/>
              <a:t>43</a:t>
            </a:fld>
            <a:endParaRPr lang="en-US"/>
          </a:p>
        </p:txBody>
      </p:sp>
    </p:spTree>
    <p:extLst>
      <p:ext uri="{BB962C8B-B14F-4D97-AF65-F5344CB8AC3E}">
        <p14:creationId xmlns:p14="http://schemas.microsoft.com/office/powerpoint/2010/main" val="1554385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223963"/>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9F5C62"/>
                  </a:solidFill>
                  <a:prstDash val="solid"/>
                </a:ln>
                <a:solidFill>
                  <a:srgbClr val="FFD214"/>
                </a:solidFill>
                <a:latin typeface="Constantia" panose="02030602050306030303" pitchFamily="18" charset="0"/>
              </a:rPr>
              <a:t>Puppy Formula Ingredients</a:t>
            </a:r>
          </a:p>
        </p:txBody>
      </p:sp>
      <p:sp>
        <p:nvSpPr>
          <p:cNvPr id="21" name="Rectangle 20"/>
          <p:cNvSpPr>
            <a:spLocks noChangeArrowheads="1"/>
          </p:cNvSpPr>
          <p:nvPr/>
        </p:nvSpPr>
        <p:spPr bwMode="auto">
          <a:xfrm>
            <a:off x="2819400" y="2012950"/>
            <a:ext cx="6172200" cy="471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650" dirty="0">
                <a:solidFill>
                  <a:srgbClr val="460D00"/>
                </a:solidFill>
                <a:latin typeface="Times New Roman" panose="02020603050405020304" pitchFamily="18" charset="0"/>
                <a:cs typeface="Times New Roman" panose="02020603050405020304" pitchFamily="18" charset="0"/>
              </a:rPr>
              <a:t>Chicken Meal, Brown Rice, Millet, Oats, Chicken Fat (preserved with Mixed Tocopherols), Barley, Dried Plain Beet Pulp, Menhaden Fish Meal, Dried Eggs, Flaxseed Meal, Natural Chicken Liver Flavor, Potassium Chloride, Cranberries, Blueberries, DL-Methionine, Sweet Potato, Choline Chloride, Dried Apple Pomace, Dried Carrots, Sodium Chloride,  Lecithin, L-Lysine, </a:t>
            </a:r>
            <a:r>
              <a:rPr lang="en-US" altLang="en-US" sz="1650" dirty="0" err="1">
                <a:solidFill>
                  <a:srgbClr val="460D00"/>
                </a:solidFill>
                <a:latin typeface="Times New Roman" panose="02020603050405020304" pitchFamily="18" charset="0"/>
                <a:cs typeface="Times New Roman" panose="02020603050405020304" pitchFamily="18" charset="0"/>
              </a:rPr>
              <a:t>Dicalcium</a:t>
            </a:r>
            <a:r>
              <a:rPr lang="en-US" altLang="en-US" sz="1650" dirty="0">
                <a:solidFill>
                  <a:srgbClr val="460D00"/>
                </a:solidFill>
                <a:latin typeface="Times New Roman" panose="02020603050405020304" pitchFamily="18" charset="0"/>
                <a:cs typeface="Times New Roman" panose="02020603050405020304" pitchFamily="18" charset="0"/>
              </a:rPr>
              <a:t> Phosphate, Monosodium Phosphate, Dried Lactobacillus acidophilus Fermentation Product*, Dried Bacillus subtilis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thermophilum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longum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650" dirty="0" err="1">
                <a:solidFill>
                  <a:srgbClr val="460D00"/>
                </a:solidFill>
                <a:latin typeface="Times New Roman" panose="02020603050405020304" pitchFamily="18" charset="0"/>
                <a:cs typeface="Times New Roman" panose="02020603050405020304" pitchFamily="18" charset="0"/>
              </a:rPr>
              <a:t>faecium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Zinc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Vitamin E Supplement, Niacin, Zinc Sulfate, Chelated Ferrous Sulfate, Riboflavin, Copper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Manganese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Vitamin A Supplement, Chelated Copper Sulfate, d-Calcium </a:t>
            </a:r>
            <a:r>
              <a:rPr lang="en-US" altLang="en-US" sz="1650" dirty="0" err="1">
                <a:solidFill>
                  <a:srgbClr val="460D00"/>
                </a:solidFill>
                <a:latin typeface="Times New Roman" panose="02020603050405020304" pitchFamily="18" charset="0"/>
                <a:cs typeface="Times New Roman" panose="02020603050405020304" pitchFamily="18" charset="0"/>
              </a:rPr>
              <a:t>Pantothenate</a:t>
            </a:r>
            <a:r>
              <a:rPr lang="en-US" altLang="en-US" sz="1650" dirty="0">
                <a:solidFill>
                  <a:srgbClr val="460D00"/>
                </a:solidFill>
                <a:latin typeface="Times New Roman" panose="02020603050405020304" pitchFamily="18" charset="0"/>
                <a:cs typeface="Times New Roman" panose="02020603050405020304" pitchFamily="18" charset="0"/>
              </a:rPr>
              <a:t>, Vitamin B12 Supplement, Chelated Manganese Sulfate, Biotin, Vitamin D3 Supplement, Cobalt </a:t>
            </a:r>
            <a:r>
              <a:rPr lang="en-US" altLang="en-US" sz="1650" dirty="0" err="1">
                <a:solidFill>
                  <a:srgbClr val="460D00"/>
                </a:solidFill>
                <a:latin typeface="Times New Roman" panose="02020603050405020304" pitchFamily="18" charset="0"/>
                <a:cs typeface="Times New Roman" panose="02020603050405020304" pitchFamily="18" charset="0"/>
              </a:rPr>
              <a:t>Proteinate</a:t>
            </a:r>
            <a:r>
              <a:rPr lang="en-US" altLang="en-US" sz="1650" dirty="0">
                <a:solidFill>
                  <a:srgbClr val="460D00"/>
                </a:solidFill>
                <a:latin typeface="Times New Roman" panose="02020603050405020304" pitchFamily="18" charset="0"/>
                <a:cs typeface="Times New Roman" panose="02020603050405020304" pitchFamily="18" charset="0"/>
              </a:rPr>
              <a:t>, Thiamine Mononitrate, Folic Acid, Chelated Sodium Selenite, Chelated Calcium Iodate.</a:t>
            </a:r>
            <a:endParaRPr lang="en-US" altLang="en-US" sz="1000" dirty="0">
              <a:solidFill>
                <a:srgbClr val="460D00"/>
              </a:solidFill>
              <a:latin typeface="Times New Roman" panose="02020603050405020304" pitchFamily="18" charset="0"/>
              <a:cs typeface="Times New Roman" panose="02020603050405020304" pitchFamily="18" charset="0"/>
            </a:endParaRPr>
          </a:p>
          <a:p>
            <a:pPr>
              <a:buNone/>
              <a:defRPr/>
            </a:pPr>
            <a:r>
              <a:rPr lang="en-US" altLang="en-US" sz="16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sz="1650" baseline="30000" dirty="0"/>
              <a:t> </a:t>
            </a:r>
            <a:r>
              <a:rPr lang="en-US" altLang="en-US" sz="1650" dirty="0">
                <a:solidFill>
                  <a:srgbClr val="460D00"/>
                </a:solidFill>
                <a:latin typeface="Times New Roman" panose="02020603050405020304" pitchFamily="18" charset="0"/>
                <a:cs typeface="Times New Roman" panose="02020603050405020304" pitchFamily="18" charset="0"/>
              </a:rPr>
              <a:t>CFU/</a:t>
            </a:r>
            <a:r>
              <a:rPr lang="en-US" altLang="en-US" sz="1650" dirty="0" err="1">
                <a:solidFill>
                  <a:srgbClr val="460D00"/>
                </a:solidFill>
                <a:latin typeface="Times New Roman" panose="02020603050405020304" pitchFamily="18" charset="0"/>
                <a:cs typeface="Times New Roman" panose="02020603050405020304" pitchFamily="18" charset="0"/>
              </a:rPr>
              <a:t>lb</a:t>
            </a:r>
            <a:r>
              <a:rPr lang="en-US" altLang="en-US" sz="1650" dirty="0">
                <a:solidFill>
                  <a:srgbClr val="460D00"/>
                </a:solidFill>
                <a:latin typeface="Times New Roman" panose="02020603050405020304" pitchFamily="18" charset="0"/>
                <a:cs typeface="Times New Roman" panose="02020603050405020304" pitchFamily="18" charset="0"/>
              </a:rPr>
              <a:t> MIN</a:t>
            </a:r>
          </a:p>
        </p:txBody>
      </p:sp>
      <p:sp>
        <p:nvSpPr>
          <p:cNvPr id="22" name="Rectangle 21"/>
          <p:cNvSpPr>
            <a:spLocks noChangeArrowheads="1"/>
          </p:cNvSpPr>
          <p:nvPr/>
        </p:nvSpPr>
        <p:spPr bwMode="auto">
          <a:xfrm>
            <a:off x="381000" y="5027613"/>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26%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14%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3700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465 KCAL/CUP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856582"/>
            <a:ext cx="2144977" cy="3276600"/>
          </a:xfrm>
          <a:prstGeom prst="rect">
            <a:avLst/>
          </a:prstGeom>
        </p:spPr>
      </p:pic>
      <p:sp>
        <p:nvSpPr>
          <p:cNvPr id="4" name="Slide Number Placeholder 3">
            <a:extLst>
              <a:ext uri="{FF2B5EF4-FFF2-40B4-BE49-F238E27FC236}">
                <a16:creationId xmlns:a16="http://schemas.microsoft.com/office/drawing/2014/main" id="{6957BE9A-ABD4-4CC9-9F4A-7A5288D8B8EF}"/>
              </a:ext>
            </a:extLst>
          </p:cNvPr>
          <p:cNvSpPr>
            <a:spLocks noGrp="1"/>
          </p:cNvSpPr>
          <p:nvPr>
            <p:ph type="sldNum" sz="quarter" idx="12"/>
          </p:nvPr>
        </p:nvSpPr>
        <p:spPr/>
        <p:txBody>
          <a:bodyPr/>
          <a:lstStyle/>
          <a:p>
            <a:fld id="{5381D904-3104-4963-AE3F-69835CADBB4D}" type="slidenum">
              <a:rPr lang="en-US" smtClean="0"/>
              <a:t>44</a:t>
            </a:fld>
            <a:endParaRPr lang="en-US"/>
          </a:p>
        </p:txBody>
      </p:sp>
    </p:spTree>
    <p:extLst>
      <p:ext uri="{BB962C8B-B14F-4D97-AF65-F5344CB8AC3E}">
        <p14:creationId xmlns:p14="http://schemas.microsoft.com/office/powerpoint/2010/main" val="3958808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7" name="Rectangle 6"/>
          <p:cNvSpPr/>
          <p:nvPr/>
        </p:nvSpPr>
        <p:spPr>
          <a:xfrm>
            <a:off x="2478047" y="1261694"/>
            <a:ext cx="4040400"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41484D"/>
                  </a:solidFill>
                  <a:prstDash val="solid"/>
                </a:ln>
                <a:solidFill>
                  <a:srgbClr val="6C767E"/>
                </a:solidFill>
                <a:latin typeface="Constantia" panose="02030602050306030303" pitchFamily="18" charset="0"/>
              </a:rPr>
              <a:t>Low Fat &amp; Senior</a:t>
            </a:r>
          </a:p>
        </p:txBody>
      </p:sp>
      <p:pic>
        <p:nvPicPr>
          <p:cNvPr id="430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3733079" y="1912634"/>
            <a:ext cx="49482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Chicken &amp; Brown Rice</a:t>
            </a:r>
          </a:p>
        </p:txBody>
      </p:sp>
      <p:sp>
        <p:nvSpPr>
          <p:cNvPr id="14" name="Rectangle 13"/>
          <p:cNvSpPr>
            <a:spLocks noChangeArrowheads="1"/>
          </p:cNvSpPr>
          <p:nvPr/>
        </p:nvSpPr>
        <p:spPr bwMode="auto">
          <a:xfrm>
            <a:off x="3890718" y="4649890"/>
            <a:ext cx="47688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F3214"/>
                </a:solidFill>
                <a:latin typeface="Cambria" panose="02040503050406030204" pitchFamily="18" charset="0"/>
              </a:rPr>
              <a:t>Lower in calories and fat for weight control or loss for </a:t>
            </a:r>
            <a:r>
              <a:rPr lang="en-US" altLang="en-US" sz="2200" b="1" i="1" u="sng" dirty="0">
                <a:solidFill>
                  <a:srgbClr val="7F3214"/>
                </a:solidFill>
                <a:latin typeface="Cambria" panose="02040503050406030204" pitchFamily="18" charset="0"/>
              </a:rPr>
              <a:t>any</a:t>
            </a:r>
            <a:r>
              <a:rPr lang="en-US" altLang="en-US" sz="2200" b="1" i="1" dirty="0">
                <a:solidFill>
                  <a:srgbClr val="7F3214"/>
                </a:solidFill>
                <a:latin typeface="Cambria" panose="02040503050406030204" pitchFamily="18" charset="0"/>
              </a:rPr>
              <a:t> dog</a:t>
            </a:r>
          </a:p>
        </p:txBody>
      </p:sp>
      <p:sp>
        <p:nvSpPr>
          <p:cNvPr id="15" name="Rectangle 14"/>
          <p:cNvSpPr>
            <a:spLocks noChangeArrowheads="1"/>
          </p:cNvSpPr>
          <p:nvPr/>
        </p:nvSpPr>
        <p:spPr bwMode="auto">
          <a:xfrm>
            <a:off x="3866429" y="2383281"/>
            <a:ext cx="47640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F3214"/>
                </a:solidFill>
                <a:latin typeface="Cambria" panose="02040503050406030204" pitchFamily="18" charset="0"/>
              </a:rPr>
              <a:t>Optimal protein, fat, and fiber for senior dogs</a:t>
            </a:r>
          </a:p>
        </p:txBody>
      </p:sp>
      <p:sp>
        <p:nvSpPr>
          <p:cNvPr id="16" name="Rectangle 15"/>
          <p:cNvSpPr>
            <a:spLocks noChangeArrowheads="1"/>
          </p:cNvSpPr>
          <p:nvPr/>
        </p:nvSpPr>
        <p:spPr bwMode="auto">
          <a:xfrm>
            <a:off x="3214760" y="3130385"/>
            <a:ext cx="587978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200" b="1" dirty="0">
                <a:solidFill>
                  <a:srgbClr val="543019"/>
                </a:solidFill>
                <a:latin typeface="Cambria" panose="02040503050406030204" pitchFamily="18" charset="0"/>
              </a:rPr>
              <a:t>700 mg/kg Glucosamine, 500 mg/kg Chondroitin, it’s “</a:t>
            </a:r>
            <a:r>
              <a:rPr lang="en-US" altLang="en-US" sz="2200" b="1" dirty="0" err="1">
                <a:solidFill>
                  <a:srgbClr val="543019"/>
                </a:solidFill>
                <a:latin typeface="Cambria" panose="02040503050406030204" pitchFamily="18" charset="0"/>
              </a:rPr>
              <a:t>jointastic</a:t>
            </a:r>
            <a:r>
              <a:rPr lang="en-US" altLang="en-US" sz="2200" b="1" dirty="0">
                <a:solidFill>
                  <a:srgbClr val="543019"/>
                </a:solidFill>
                <a:latin typeface="Cambria" panose="02040503050406030204" pitchFamily="18" charset="0"/>
              </a:rPr>
              <a:t>” – made to promote healthy joints, especially important in senior dogs</a:t>
            </a:r>
          </a:p>
        </p:txBody>
      </p:sp>
      <p:sp>
        <p:nvSpPr>
          <p:cNvPr id="17" name="Rectangle 16"/>
          <p:cNvSpPr>
            <a:spLocks noChangeArrowheads="1"/>
          </p:cNvSpPr>
          <p:nvPr/>
        </p:nvSpPr>
        <p:spPr bwMode="auto">
          <a:xfrm>
            <a:off x="3897385" y="5498851"/>
            <a:ext cx="4767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Also for low activity dogs</a:t>
            </a:r>
          </a:p>
        </p:txBody>
      </p:sp>
      <p:sp>
        <p:nvSpPr>
          <p:cNvPr id="23" name="Rectangle 22"/>
          <p:cNvSpPr>
            <a:spLocks noChangeArrowheads="1"/>
          </p:cNvSpPr>
          <p:nvPr/>
        </p:nvSpPr>
        <p:spPr bwMode="auto">
          <a:xfrm>
            <a:off x="4002858" y="6044176"/>
            <a:ext cx="44912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7F3214"/>
                </a:solidFill>
                <a:latin typeface="Cambria" panose="02040503050406030204" pitchFamily="18" charset="0"/>
              </a:rPr>
              <a:t>Available in: 4lb, 14lb and 26lb bags</a:t>
            </a:r>
          </a:p>
          <a:p>
            <a:pPr algn="ctr" eaLnBrk="1" hangingPunct="1">
              <a:spcBef>
                <a:spcPct val="0"/>
              </a:spcBef>
              <a:buFontTx/>
              <a:buNone/>
            </a:pPr>
            <a:r>
              <a:rPr lang="en-US" altLang="en-US" sz="2000" b="1" i="1" dirty="0">
                <a:solidFill>
                  <a:srgbClr val="7F3214"/>
                </a:solidFill>
                <a:latin typeface="Cambria" panose="02040503050406030204" pitchFamily="18" charset="0"/>
              </a:rPr>
              <a:t>(1.8 kg, 6.35 kg, 11.8 kg)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13" y="1837132"/>
            <a:ext cx="3042688" cy="4358547"/>
          </a:xfrm>
          <a:prstGeom prst="rect">
            <a:avLst/>
          </a:prstGeom>
        </p:spPr>
      </p:pic>
      <p:pic>
        <p:nvPicPr>
          <p:cNvPr id="24" name="Picture 2" descr="C:\Users\Nathalie\Documents\Nexpet\GMCN\Images\jointas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5633017"/>
            <a:ext cx="118586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B614B41-3041-4837-93F8-C4216184D7D5}"/>
              </a:ext>
            </a:extLst>
          </p:cNvPr>
          <p:cNvSpPr>
            <a:spLocks noGrp="1"/>
          </p:cNvSpPr>
          <p:nvPr>
            <p:ph type="sldNum" sz="quarter" idx="12"/>
          </p:nvPr>
        </p:nvSpPr>
        <p:spPr/>
        <p:txBody>
          <a:bodyPr/>
          <a:lstStyle/>
          <a:p>
            <a:fld id="{5381D904-3104-4963-AE3F-69835CADBB4D}" type="slidenum">
              <a:rPr lang="en-US" smtClean="0"/>
              <a:t>45</a:t>
            </a:fld>
            <a:endParaRPr lang="en-US"/>
          </a:p>
        </p:txBody>
      </p:sp>
    </p:spTree>
    <p:extLst>
      <p:ext uri="{BB962C8B-B14F-4D97-AF65-F5344CB8AC3E}">
        <p14:creationId xmlns:p14="http://schemas.microsoft.com/office/powerpoint/2010/main" val="498030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7" name="Rectangle 6"/>
          <p:cNvSpPr/>
          <p:nvPr/>
        </p:nvSpPr>
        <p:spPr>
          <a:xfrm>
            <a:off x="1102417" y="1261694"/>
            <a:ext cx="6791667"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41484D"/>
                  </a:solidFill>
                  <a:prstDash val="solid"/>
                </a:ln>
                <a:solidFill>
                  <a:srgbClr val="6C767E"/>
                </a:solidFill>
                <a:latin typeface="Constantia" panose="02030602050306030303" pitchFamily="18" charset="0"/>
              </a:rPr>
              <a:t>Low Fat &amp; Senior Ingredients</a:t>
            </a:r>
          </a:p>
        </p:txBody>
      </p:sp>
      <p:pic>
        <p:nvPicPr>
          <p:cNvPr id="4403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152400" y="1986584"/>
            <a:ext cx="6477000" cy="460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Chicken Meal, Brown Rice, Oats, Sweet Potato, Beet Pulp, Millet, Chicken Fat, Natural Chicken Liver Flavor, Barley, Dried Egg, Flaxseed Meal, </a:t>
            </a:r>
            <a:r>
              <a:rPr lang="en-US" altLang="en-US" sz="1600" dirty="0" err="1">
                <a:solidFill>
                  <a:srgbClr val="460D00"/>
                </a:solidFill>
                <a:latin typeface="Times New Roman" panose="02020603050405020304" pitchFamily="18" charset="0"/>
                <a:cs typeface="Times New Roman" panose="02020603050405020304" pitchFamily="18" charset="0"/>
              </a:rPr>
              <a:t>Suncured</a:t>
            </a:r>
            <a:r>
              <a:rPr lang="en-US" altLang="en-US" sz="1600" dirty="0">
                <a:solidFill>
                  <a:srgbClr val="460D00"/>
                </a:solidFill>
                <a:latin typeface="Times New Roman" panose="02020603050405020304" pitchFamily="18" charset="0"/>
                <a:cs typeface="Times New Roman" panose="02020603050405020304" pitchFamily="18" charset="0"/>
              </a:rPr>
              <a:t> Alfalfa Meal, Peas, Cranberries, Blueberries, DL-Methionine, </a:t>
            </a:r>
          </a:p>
          <a:p>
            <a:pPr eaLnBrk="1" hangingPunct="1">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Dried Carrots, Dried Spinach, Apple Pomace, Sodium Chloride, Tomato Pomace, Chelated Potassium Chloride, Lecithin, </a:t>
            </a:r>
            <a:r>
              <a:rPr lang="en-US" altLang="en-US" sz="1600" dirty="0" err="1">
                <a:solidFill>
                  <a:srgbClr val="460D00"/>
                </a:solidFill>
                <a:latin typeface="Times New Roman" panose="02020603050405020304" pitchFamily="18" charset="0"/>
                <a:cs typeface="Times New Roman" panose="02020603050405020304" pitchFamily="18" charset="0"/>
              </a:rPr>
              <a:t>Dicalcium</a:t>
            </a:r>
            <a:r>
              <a:rPr lang="en-US" altLang="en-US" sz="1600" dirty="0">
                <a:solidFill>
                  <a:srgbClr val="460D00"/>
                </a:solidFill>
                <a:latin typeface="Times New Roman" panose="02020603050405020304" pitchFamily="18" charset="0"/>
                <a:cs typeface="Times New Roman" panose="02020603050405020304" pitchFamily="18" charset="0"/>
              </a:rPr>
              <a:t> Phosphate, Chelated Choline Chloride, L-Lysine, Monosodium Phosphate, </a:t>
            </a:r>
            <a:r>
              <a:rPr lang="en-US" altLang="en-US" sz="1600" dirty="0" err="1">
                <a:solidFill>
                  <a:srgbClr val="460D00"/>
                </a:solidFill>
                <a:latin typeface="Times New Roman" panose="02020603050405020304" pitchFamily="18" charset="0"/>
                <a:cs typeface="Times New Roman" panose="02020603050405020304" pitchFamily="18" charset="0"/>
              </a:rPr>
              <a:t>Glucosomine</a:t>
            </a:r>
            <a:r>
              <a:rPr lang="en-US" altLang="en-US" sz="1600" dirty="0">
                <a:solidFill>
                  <a:srgbClr val="460D00"/>
                </a:solidFill>
                <a:latin typeface="Times New Roman" panose="02020603050405020304" pitchFamily="18" charset="0"/>
                <a:cs typeface="Times New Roman" panose="02020603050405020304" pitchFamily="18" charset="0"/>
              </a:rPr>
              <a:t> Hydrochloride, Chondroitin Sulfate, Dried Lactobacillus acidophilus Fermentation Product*, Dried Bacillus subtilis Fermentation Product*, Dried Bifidobacterium </a:t>
            </a:r>
            <a:r>
              <a:rPr lang="en-US" altLang="en-US" sz="1600" dirty="0" err="1">
                <a:solidFill>
                  <a:srgbClr val="460D00"/>
                </a:solidFill>
                <a:latin typeface="Times New Roman" panose="02020603050405020304" pitchFamily="18" charset="0"/>
                <a:cs typeface="Times New Roman" panose="02020603050405020304" pitchFamily="18" charset="0"/>
              </a:rPr>
              <a:t>thermophilum</a:t>
            </a:r>
            <a:r>
              <a:rPr lang="en-US" altLang="en-US" sz="1600" dirty="0">
                <a:solidFill>
                  <a:srgbClr val="460D00"/>
                </a:solidFill>
                <a:latin typeface="Times New Roman" panose="02020603050405020304" pitchFamily="18" charset="0"/>
                <a:cs typeface="Times New Roman" panose="02020603050405020304" pitchFamily="18" charset="0"/>
              </a:rPr>
              <a:t> Fermentation Product , Dried Bifidobacterium </a:t>
            </a:r>
            <a:r>
              <a:rPr lang="en-US" altLang="en-US" sz="1600" dirty="0" err="1">
                <a:solidFill>
                  <a:srgbClr val="460D00"/>
                </a:solidFill>
                <a:latin typeface="Times New Roman" panose="02020603050405020304" pitchFamily="18" charset="0"/>
                <a:cs typeface="Times New Roman" panose="02020603050405020304" pitchFamily="18" charset="0"/>
              </a:rPr>
              <a:t>longum</a:t>
            </a:r>
            <a:r>
              <a:rPr lang="en-US" altLang="en-US" sz="160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600" dirty="0" err="1">
                <a:solidFill>
                  <a:srgbClr val="460D00"/>
                </a:solidFill>
                <a:latin typeface="Times New Roman" panose="02020603050405020304" pitchFamily="18" charset="0"/>
                <a:cs typeface="Times New Roman" panose="02020603050405020304" pitchFamily="18" charset="0"/>
              </a:rPr>
              <a:t>faecium</a:t>
            </a:r>
            <a:r>
              <a:rPr lang="en-US" altLang="en-US" sz="1600" dirty="0">
                <a:solidFill>
                  <a:srgbClr val="460D00"/>
                </a:solidFill>
                <a:latin typeface="Times New Roman" panose="02020603050405020304" pitchFamily="18" charset="0"/>
                <a:cs typeface="Times New Roman" panose="02020603050405020304" pitchFamily="18" charset="0"/>
              </a:rPr>
              <a:t> Fermentation Product*, Yucca </a:t>
            </a:r>
            <a:r>
              <a:rPr lang="en-US" altLang="en-US" sz="1600" dirty="0" err="1">
                <a:solidFill>
                  <a:srgbClr val="460D00"/>
                </a:solidFill>
                <a:latin typeface="Times New Roman" panose="02020603050405020304" pitchFamily="18" charset="0"/>
                <a:cs typeface="Times New Roman" panose="02020603050405020304" pitchFamily="18" charset="0"/>
              </a:rPr>
              <a:t>Schidigera</a:t>
            </a:r>
            <a:r>
              <a:rPr lang="en-US" altLang="en-US" sz="1600" dirty="0">
                <a:solidFill>
                  <a:srgbClr val="460D00"/>
                </a:solidFill>
                <a:latin typeface="Times New Roman" panose="02020603050405020304" pitchFamily="18" charset="0"/>
                <a:cs typeface="Times New Roman" panose="02020603050405020304" pitchFamily="18" charset="0"/>
              </a:rPr>
              <a:t> Extract, Zinc </a:t>
            </a:r>
            <a:r>
              <a:rPr lang="en-US" altLang="en-US" sz="1600" dirty="0" err="1">
                <a:solidFill>
                  <a:srgbClr val="460D00"/>
                </a:solidFill>
                <a:latin typeface="Times New Roman" panose="02020603050405020304" pitchFamily="18" charset="0"/>
                <a:cs typeface="Times New Roman" panose="02020603050405020304" pitchFamily="18" charset="0"/>
              </a:rPr>
              <a:t>Proteinate</a:t>
            </a:r>
            <a:r>
              <a:rPr lang="en-US" altLang="en-US" sz="1600" dirty="0">
                <a:solidFill>
                  <a:srgbClr val="460D00"/>
                </a:solidFill>
                <a:latin typeface="Times New Roman" panose="02020603050405020304" pitchFamily="18" charset="0"/>
                <a:cs typeface="Times New Roman" panose="02020603050405020304" pitchFamily="18" charset="0"/>
              </a:rPr>
              <a:t>, Vitamin E Supplement, Niacin, Zinc Sulfate, Chelate Ferrous Sulfate, Riboflavin, Chelated Copper </a:t>
            </a:r>
            <a:r>
              <a:rPr lang="en-US" altLang="en-US" sz="1600" dirty="0" err="1">
                <a:solidFill>
                  <a:srgbClr val="460D00"/>
                </a:solidFill>
                <a:latin typeface="Times New Roman" panose="02020603050405020304" pitchFamily="18" charset="0"/>
                <a:cs typeface="Times New Roman" panose="02020603050405020304" pitchFamily="18" charset="0"/>
              </a:rPr>
              <a:t>Proteinate</a:t>
            </a:r>
            <a:r>
              <a:rPr lang="en-US" altLang="en-US" sz="1600" dirty="0">
                <a:solidFill>
                  <a:srgbClr val="460D00"/>
                </a:solidFill>
                <a:latin typeface="Times New Roman" panose="02020603050405020304" pitchFamily="18" charset="0"/>
                <a:cs typeface="Times New Roman" panose="02020603050405020304" pitchFamily="18" charset="0"/>
              </a:rPr>
              <a:t>, Chelated Manganese </a:t>
            </a:r>
            <a:r>
              <a:rPr lang="en-US" altLang="en-US" sz="1600" dirty="0" err="1">
                <a:solidFill>
                  <a:srgbClr val="460D00"/>
                </a:solidFill>
                <a:latin typeface="Times New Roman" panose="02020603050405020304" pitchFamily="18" charset="0"/>
                <a:cs typeface="Times New Roman" panose="02020603050405020304" pitchFamily="18" charset="0"/>
              </a:rPr>
              <a:t>Proteinate</a:t>
            </a:r>
            <a:r>
              <a:rPr lang="en-US" altLang="en-US" sz="1600" dirty="0">
                <a:solidFill>
                  <a:srgbClr val="460D00"/>
                </a:solidFill>
                <a:latin typeface="Times New Roman" panose="02020603050405020304" pitchFamily="18" charset="0"/>
                <a:cs typeface="Times New Roman" panose="02020603050405020304" pitchFamily="18" charset="0"/>
              </a:rPr>
              <a:t>, Vitamin A Supplement, Chelated Copper Sulfate, d-Calcium </a:t>
            </a:r>
            <a:r>
              <a:rPr lang="en-US" altLang="en-US" sz="1600" dirty="0" err="1">
                <a:solidFill>
                  <a:srgbClr val="460D00"/>
                </a:solidFill>
                <a:latin typeface="Times New Roman" panose="02020603050405020304" pitchFamily="18" charset="0"/>
                <a:cs typeface="Times New Roman" panose="02020603050405020304" pitchFamily="18" charset="0"/>
              </a:rPr>
              <a:t>Pantothenate</a:t>
            </a:r>
            <a:r>
              <a:rPr lang="en-US" altLang="en-US" sz="1600" dirty="0">
                <a:solidFill>
                  <a:srgbClr val="460D00"/>
                </a:solidFill>
                <a:latin typeface="Times New Roman" panose="02020603050405020304" pitchFamily="18" charset="0"/>
                <a:cs typeface="Times New Roman" panose="02020603050405020304" pitchFamily="18" charset="0"/>
              </a:rPr>
              <a:t>, Vitamin B12 Supplement, Chelated Manganese Sulfate, Biotin, Vitamin D3 Supplement, Chelated Cobalt </a:t>
            </a:r>
            <a:r>
              <a:rPr lang="en-US" altLang="en-US" sz="1600" dirty="0" err="1">
                <a:solidFill>
                  <a:srgbClr val="460D00"/>
                </a:solidFill>
                <a:latin typeface="Times New Roman" panose="02020603050405020304" pitchFamily="18" charset="0"/>
                <a:cs typeface="Times New Roman" panose="02020603050405020304" pitchFamily="18" charset="0"/>
              </a:rPr>
              <a:t>Proteinate</a:t>
            </a:r>
            <a:r>
              <a:rPr lang="en-US" altLang="en-US" sz="1600" dirty="0">
                <a:solidFill>
                  <a:srgbClr val="460D00"/>
                </a:solidFill>
                <a:latin typeface="Times New Roman" panose="02020603050405020304" pitchFamily="18" charset="0"/>
                <a:cs typeface="Times New Roman" panose="02020603050405020304" pitchFamily="18" charset="0"/>
              </a:rPr>
              <a:t>, Thiamine Mononitrate, Folic Acid, Chelated Sodium Selenite, Chelated Calcium Iodate.</a:t>
            </a:r>
          </a:p>
          <a:p>
            <a:pPr eaLnBrk="1" hangingPunct="1">
              <a:spcBef>
                <a:spcPct val="0"/>
              </a:spcBef>
              <a:buFontTx/>
              <a:buNone/>
            </a:pPr>
            <a:endParaRPr lang="en-US" altLang="en-US" sz="200" dirty="0">
              <a:solidFill>
                <a:srgbClr val="460D00"/>
              </a:solidFill>
              <a:latin typeface="Times New Roman" panose="02020603050405020304" pitchFamily="18" charset="0"/>
              <a:cs typeface="Times New Roman" panose="02020603050405020304" pitchFamily="18" charset="0"/>
            </a:endParaRPr>
          </a:p>
          <a:p>
            <a:pPr>
              <a:buNone/>
            </a:pPr>
            <a:r>
              <a:rPr lang="en-US" altLang="en-US" sz="16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600" baseline="30000" dirty="0">
                <a:latin typeface="Times New Roman" panose="02020603050405020304" pitchFamily="18" charset="0"/>
                <a:cs typeface="Times New Roman" panose="02020603050405020304" pitchFamily="18" charset="0"/>
              </a:rPr>
              <a:t>5 </a:t>
            </a:r>
            <a:r>
              <a:rPr lang="en-US" altLang="en-US" sz="1600" dirty="0">
                <a:solidFill>
                  <a:srgbClr val="460D00"/>
                </a:solidFill>
                <a:latin typeface="Times New Roman" panose="02020603050405020304" pitchFamily="18" charset="0"/>
                <a:cs typeface="Times New Roman" panose="02020603050405020304" pitchFamily="18" charset="0"/>
              </a:rPr>
              <a:t>CFU/</a:t>
            </a:r>
            <a:r>
              <a:rPr lang="en-US" altLang="en-US" sz="1600" dirty="0" err="1">
                <a:solidFill>
                  <a:srgbClr val="460D00"/>
                </a:solidFill>
                <a:latin typeface="Times New Roman" panose="02020603050405020304" pitchFamily="18" charset="0"/>
                <a:cs typeface="Times New Roman" panose="02020603050405020304" pitchFamily="18" charset="0"/>
              </a:rPr>
              <a:t>lb</a:t>
            </a:r>
            <a:r>
              <a:rPr lang="en-US" altLang="en-US" sz="1600" dirty="0">
                <a:solidFill>
                  <a:srgbClr val="460D00"/>
                </a:solidFill>
                <a:latin typeface="Times New Roman" panose="02020603050405020304" pitchFamily="18" charset="0"/>
                <a:cs typeface="Times New Roman" panose="02020603050405020304" pitchFamily="18" charset="0"/>
              </a:rPr>
              <a:t> MIN</a:t>
            </a:r>
          </a:p>
        </p:txBody>
      </p:sp>
      <p:sp>
        <p:nvSpPr>
          <p:cNvPr id="19" name="Rectangle 18"/>
          <p:cNvSpPr>
            <a:spLocks noChangeArrowheads="1"/>
          </p:cNvSpPr>
          <p:nvPr/>
        </p:nvSpPr>
        <p:spPr bwMode="auto">
          <a:xfrm>
            <a:off x="6518275" y="5029200"/>
            <a:ext cx="281146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23%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7% min. 9% max.</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5.5%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3010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370 KCAL/CUP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857375"/>
            <a:ext cx="2327017" cy="3333372"/>
          </a:xfrm>
          <a:prstGeom prst="rect">
            <a:avLst/>
          </a:prstGeom>
        </p:spPr>
      </p:pic>
      <p:sp>
        <p:nvSpPr>
          <p:cNvPr id="5" name="Slide Number Placeholder 4">
            <a:extLst>
              <a:ext uri="{FF2B5EF4-FFF2-40B4-BE49-F238E27FC236}">
                <a16:creationId xmlns:a16="http://schemas.microsoft.com/office/drawing/2014/main" id="{CD5749EA-EE0B-4848-9D90-B0CA211E8262}"/>
              </a:ext>
            </a:extLst>
          </p:cNvPr>
          <p:cNvSpPr>
            <a:spLocks noGrp="1"/>
          </p:cNvSpPr>
          <p:nvPr>
            <p:ph type="sldNum" sz="quarter" idx="12"/>
          </p:nvPr>
        </p:nvSpPr>
        <p:spPr/>
        <p:txBody>
          <a:bodyPr/>
          <a:lstStyle/>
          <a:p>
            <a:fld id="{5381D904-3104-4963-AE3F-69835CADBB4D}" type="slidenum">
              <a:rPr lang="en-US" smtClean="0"/>
              <a:t>46</a:t>
            </a:fld>
            <a:endParaRPr lang="en-US"/>
          </a:p>
        </p:txBody>
      </p:sp>
    </p:spTree>
    <p:extLst>
      <p:ext uri="{BB962C8B-B14F-4D97-AF65-F5344CB8AC3E}">
        <p14:creationId xmlns:p14="http://schemas.microsoft.com/office/powerpoint/2010/main" val="3491643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75148" y="1218043"/>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085C54"/>
                  </a:solidFill>
                  <a:prstDash val="solid"/>
                </a:ln>
                <a:solidFill>
                  <a:srgbClr val="0EA093"/>
                </a:solidFill>
                <a:latin typeface="Constantia" panose="02030602050306030303" pitchFamily="18" charset="0"/>
              </a:rPr>
              <a:t>Farmhouse Blend</a:t>
            </a:r>
          </a:p>
        </p:txBody>
      </p:sp>
      <p:sp>
        <p:nvSpPr>
          <p:cNvPr id="10" name="Rectangle 9"/>
          <p:cNvSpPr>
            <a:spLocks noChangeArrowheads="1"/>
          </p:cNvSpPr>
          <p:nvPr/>
        </p:nvSpPr>
        <p:spPr bwMode="auto">
          <a:xfrm>
            <a:off x="274638" y="2217738"/>
            <a:ext cx="494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solidFill>
                  <a:srgbClr val="7F3214"/>
                </a:solidFill>
                <a:latin typeface="Cambria" panose="02040503050406030204" pitchFamily="18" charset="0"/>
              </a:rPr>
              <a:t>All life stages, sizes, and breeds</a:t>
            </a:r>
          </a:p>
        </p:txBody>
      </p:sp>
      <p:sp>
        <p:nvSpPr>
          <p:cNvPr id="11" name="Rectangle 10"/>
          <p:cNvSpPr>
            <a:spLocks noChangeArrowheads="1"/>
          </p:cNvSpPr>
          <p:nvPr/>
        </p:nvSpPr>
        <p:spPr bwMode="auto">
          <a:xfrm>
            <a:off x="460149" y="4343400"/>
            <a:ext cx="4767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Our high quality pork is a great, healthy protein choice for dogs and a great value!</a:t>
            </a:r>
          </a:p>
        </p:txBody>
      </p:sp>
      <p:sp>
        <p:nvSpPr>
          <p:cNvPr id="12" name="Rectangle 11"/>
          <p:cNvSpPr>
            <a:spLocks noChangeArrowheads="1"/>
          </p:cNvSpPr>
          <p:nvPr/>
        </p:nvSpPr>
        <p:spPr bwMode="auto">
          <a:xfrm>
            <a:off x="216807" y="3391855"/>
            <a:ext cx="513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No chicken, lamb or beef for allergy avoidance and protein rotation</a:t>
            </a:r>
          </a:p>
        </p:txBody>
      </p:sp>
      <p:sp>
        <p:nvSpPr>
          <p:cNvPr id="14" name="Rectangle 13"/>
          <p:cNvSpPr>
            <a:spLocks noChangeArrowheads="1"/>
          </p:cNvSpPr>
          <p:nvPr/>
        </p:nvSpPr>
        <p:spPr bwMode="auto">
          <a:xfrm>
            <a:off x="671903" y="5715000"/>
            <a:ext cx="43437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7F3214"/>
                </a:solidFill>
                <a:latin typeface="Cambria" panose="02040503050406030204" pitchFamily="18" charset="0"/>
              </a:rPr>
              <a:t>Available in: 4lb, 14lb and 26lb bags</a:t>
            </a:r>
          </a:p>
          <a:p>
            <a:pPr algn="ctr" eaLnBrk="1" hangingPunct="1">
              <a:spcBef>
                <a:spcPct val="0"/>
              </a:spcBef>
              <a:buFontTx/>
              <a:buNone/>
            </a:pPr>
            <a:r>
              <a:rPr lang="en-US" altLang="en-US" sz="2000" b="1" i="1" dirty="0">
                <a:solidFill>
                  <a:srgbClr val="7F3214"/>
                </a:solidFill>
                <a:latin typeface="Cambria" panose="02040503050406030204" pitchFamily="18" charset="0"/>
              </a:rPr>
              <a:t>(1.8 kg, 6.35 kg, 11.8 kg)</a:t>
            </a:r>
          </a:p>
        </p:txBody>
      </p:sp>
      <p:sp>
        <p:nvSpPr>
          <p:cNvPr id="4" name="TextBox 3"/>
          <p:cNvSpPr txBox="1">
            <a:spLocks noChangeArrowheads="1"/>
          </p:cNvSpPr>
          <p:nvPr/>
        </p:nvSpPr>
        <p:spPr bwMode="auto">
          <a:xfrm>
            <a:off x="1357313" y="2859088"/>
            <a:ext cx="2598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543019"/>
                </a:solidFill>
                <a:latin typeface="Cambria" panose="02040503050406030204" pitchFamily="18" charset="0"/>
              </a:rPr>
              <a:t>Pork &amp; Whitefish</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714" y="1752600"/>
            <a:ext cx="3235343" cy="4942210"/>
          </a:xfrm>
          <a:prstGeom prst="rect">
            <a:avLst/>
          </a:prstGeom>
        </p:spPr>
      </p:pic>
      <p:sp>
        <p:nvSpPr>
          <p:cNvPr id="5" name="Slide Number Placeholder 4">
            <a:extLst>
              <a:ext uri="{FF2B5EF4-FFF2-40B4-BE49-F238E27FC236}">
                <a16:creationId xmlns:a16="http://schemas.microsoft.com/office/drawing/2014/main" id="{FEF5C29E-576B-4457-824C-3F0E8C2E4EF3}"/>
              </a:ext>
            </a:extLst>
          </p:cNvPr>
          <p:cNvSpPr>
            <a:spLocks noGrp="1"/>
          </p:cNvSpPr>
          <p:nvPr>
            <p:ph type="sldNum" sz="quarter" idx="12"/>
          </p:nvPr>
        </p:nvSpPr>
        <p:spPr/>
        <p:txBody>
          <a:bodyPr/>
          <a:lstStyle/>
          <a:p>
            <a:fld id="{5381D904-3104-4963-AE3F-69835CADBB4D}" type="slidenum">
              <a:rPr lang="en-US" smtClean="0"/>
              <a:t>47</a:t>
            </a:fld>
            <a:endParaRPr lang="en-US"/>
          </a:p>
        </p:txBody>
      </p:sp>
    </p:spTree>
    <p:extLst>
      <p:ext uri="{BB962C8B-B14F-4D97-AF65-F5344CB8AC3E}">
        <p14:creationId xmlns:p14="http://schemas.microsoft.com/office/powerpoint/2010/main" val="858366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75148" y="1218043"/>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085C54"/>
                  </a:solidFill>
                  <a:prstDash val="solid"/>
                </a:ln>
                <a:solidFill>
                  <a:srgbClr val="0EA093"/>
                </a:solidFill>
                <a:latin typeface="Constantia" panose="02030602050306030303" pitchFamily="18" charset="0"/>
              </a:rPr>
              <a:t>Farmhouse Blend Ingredients</a:t>
            </a:r>
          </a:p>
        </p:txBody>
      </p:sp>
      <p:sp>
        <p:nvSpPr>
          <p:cNvPr id="16" name="Rectangle 15"/>
          <p:cNvSpPr>
            <a:spLocks noChangeArrowheads="1"/>
          </p:cNvSpPr>
          <p:nvPr/>
        </p:nvSpPr>
        <p:spPr bwMode="auto">
          <a:xfrm>
            <a:off x="2635886" y="1924481"/>
            <a:ext cx="634047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Pork Meal, Oats, Brown Rice, Pearled Barley, Whitefish Meal, Canola Oil (preserved with Mixed Tocopherols), Dried Eggs, Field Peas, Potassium Chloride, Cranberries, Blueberries, D-Methionine, Choline Chloride, Salt, Sweet Potato, Dried Apple Pomace, Dried Spinach, Lecithin, L-Lysine, Dicalcium Phosphate, Monosodium Phosphate, Yucca </a:t>
            </a:r>
            <a:r>
              <a:rPr lang="en-US" altLang="en-US" sz="1700" dirty="0" err="1">
                <a:solidFill>
                  <a:srgbClr val="460D00"/>
                </a:solidFill>
                <a:latin typeface="Times New Roman" panose="02020603050405020304" pitchFamily="18" charset="0"/>
                <a:cs typeface="Times New Roman" panose="02020603050405020304" pitchFamily="18" charset="0"/>
              </a:rPr>
              <a:t>Schidigera</a:t>
            </a:r>
            <a:r>
              <a:rPr lang="en-US" altLang="en-US" sz="1700" dirty="0">
                <a:solidFill>
                  <a:srgbClr val="460D00"/>
                </a:solidFill>
                <a:latin typeface="Times New Roman" panose="02020603050405020304" pitchFamily="18" charset="0"/>
                <a:cs typeface="Times New Roman" panose="02020603050405020304" pitchFamily="18" charset="0"/>
              </a:rPr>
              <a:t> Extract, Dried Lactobacillus acidophilus Fermentation Product*, Dried Bacillus subtilis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Thermophilum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longum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Biotin, Vitamin D3 Supplement, Cobalt Proteinate, Thiamine Mononitrate, Folic Acid, Sodium Selenite, Calcium Iodate.</a:t>
            </a:r>
          </a:p>
          <a:p>
            <a:pPr eaLnBrk="1" hangingPunct="1">
              <a:spcBef>
                <a:spcPct val="0"/>
              </a:spcBef>
              <a:buFontTx/>
              <a:buNone/>
            </a:pPr>
            <a:endParaRPr lang="en-US" altLang="en-US" sz="15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7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700" baseline="30000" dirty="0">
                <a:latin typeface="Times New Roman" panose="02020603050405020304" pitchFamily="18" charset="0"/>
                <a:cs typeface="Times New Roman" panose="02020603050405020304" pitchFamily="18" charset="0"/>
              </a:rPr>
              <a:t> </a:t>
            </a:r>
            <a:r>
              <a:rPr lang="en-US" altLang="en-US" sz="1700" dirty="0">
                <a:solidFill>
                  <a:srgbClr val="460D00"/>
                </a:solidFill>
                <a:latin typeface="Times New Roman" panose="02020603050405020304" pitchFamily="18" charset="0"/>
                <a:cs typeface="Times New Roman" panose="02020603050405020304" pitchFamily="18" charset="0"/>
              </a:rPr>
              <a:t>CFU/</a:t>
            </a:r>
            <a:r>
              <a:rPr lang="en-US" altLang="en-US" sz="1700" dirty="0" err="1">
                <a:solidFill>
                  <a:srgbClr val="460D00"/>
                </a:solidFill>
                <a:latin typeface="Times New Roman" panose="02020603050405020304" pitchFamily="18" charset="0"/>
                <a:cs typeface="Times New Roman" panose="02020603050405020304" pitchFamily="18" charset="0"/>
              </a:rPr>
              <a:t>lb</a:t>
            </a:r>
            <a:r>
              <a:rPr lang="en-US" altLang="en-US" sz="1700" dirty="0">
                <a:solidFill>
                  <a:srgbClr val="460D00"/>
                </a:solidFill>
                <a:latin typeface="Times New Roman" panose="02020603050405020304" pitchFamily="18" charset="0"/>
                <a:cs typeface="Times New Roman" panose="02020603050405020304" pitchFamily="18" charset="0"/>
              </a:rPr>
              <a:t> MIN</a:t>
            </a:r>
          </a:p>
          <a:p>
            <a:pPr eaLnBrk="1" hangingPunct="1">
              <a:spcBef>
                <a:spcPct val="0"/>
              </a:spcBef>
              <a:buFontTx/>
              <a:buNone/>
            </a:pPr>
            <a:endParaRPr lang="en-US" altLang="en-US" sz="1700" dirty="0">
              <a:solidFill>
                <a:srgbClr val="460D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1700" dirty="0">
              <a:solidFill>
                <a:srgbClr val="460D0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258763" y="5037138"/>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600" dirty="0">
                <a:solidFill>
                  <a:srgbClr val="460D00"/>
                </a:solidFill>
                <a:latin typeface="Times New Roman" panose="02020603050405020304" pitchFamily="18" charset="0"/>
                <a:cs typeface="Times New Roman" panose="02020603050405020304" pitchFamily="18" charset="0"/>
              </a:rPr>
              <a:t>Crude Protein: 24%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Fat: 12%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Fiber: 3.5% max.</a:t>
            </a:r>
          </a:p>
          <a:p>
            <a:pPr eaLnBrk="1" hangingPunct="1">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3310 KCAL/KG ME</a:t>
            </a:r>
          </a:p>
          <a:p>
            <a:pPr eaLnBrk="1" hangingPunct="1">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410 KCAL/CUP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91" y="1820862"/>
            <a:ext cx="2200056" cy="3360738"/>
          </a:xfrm>
          <a:prstGeom prst="rect">
            <a:avLst/>
          </a:prstGeom>
        </p:spPr>
      </p:pic>
      <p:sp>
        <p:nvSpPr>
          <p:cNvPr id="4" name="Slide Number Placeholder 3">
            <a:extLst>
              <a:ext uri="{FF2B5EF4-FFF2-40B4-BE49-F238E27FC236}">
                <a16:creationId xmlns:a16="http://schemas.microsoft.com/office/drawing/2014/main" id="{B7A9ACDC-972E-4165-910D-902E38657DAE}"/>
              </a:ext>
            </a:extLst>
          </p:cNvPr>
          <p:cNvSpPr>
            <a:spLocks noGrp="1"/>
          </p:cNvSpPr>
          <p:nvPr>
            <p:ph type="sldNum" sz="quarter" idx="12"/>
          </p:nvPr>
        </p:nvSpPr>
        <p:spPr/>
        <p:txBody>
          <a:bodyPr/>
          <a:lstStyle/>
          <a:p>
            <a:fld id="{5381D904-3104-4963-AE3F-69835CADBB4D}" type="slidenum">
              <a:rPr lang="en-US" smtClean="0"/>
              <a:t>48</a:t>
            </a:fld>
            <a:endParaRPr lang="en-US"/>
          </a:p>
        </p:txBody>
      </p:sp>
    </p:spTree>
    <p:extLst>
      <p:ext uri="{BB962C8B-B14F-4D97-AF65-F5344CB8AC3E}">
        <p14:creationId xmlns:p14="http://schemas.microsoft.com/office/powerpoint/2010/main" val="2045488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75148" y="1218043"/>
            <a:ext cx="9591040" cy="707886"/>
          </a:xfrm>
          <a:prstGeom prst="rect">
            <a:avLst/>
          </a:prstGeom>
          <a:noFill/>
        </p:spPr>
        <p:txBody>
          <a:bodyPr>
            <a:spAutoFit/>
          </a:bodyPr>
          <a:lstStyle/>
          <a:p>
            <a:pPr algn="ctr">
              <a:defRPr/>
            </a:pPr>
            <a:r>
              <a:rPr lang="en-US" sz="4000" b="1" i="1" dirty="0">
                <a:ln w="12700">
                  <a:solidFill>
                    <a:srgbClr val="AE2222"/>
                  </a:solidFill>
                  <a:prstDash val="solid"/>
                </a:ln>
                <a:solidFill>
                  <a:srgbClr val="DD5352"/>
                </a:solidFill>
                <a:latin typeface="Constantia" panose="02030602050306030303" pitchFamily="18" charset="0"/>
              </a:rPr>
              <a:t>Salmon &amp; Whitefish Meal Entrée</a:t>
            </a:r>
          </a:p>
        </p:txBody>
      </p:sp>
      <p:sp>
        <p:nvSpPr>
          <p:cNvPr id="10" name="Rectangle 9"/>
          <p:cNvSpPr>
            <a:spLocks noChangeArrowheads="1"/>
          </p:cNvSpPr>
          <p:nvPr/>
        </p:nvSpPr>
        <p:spPr bwMode="auto">
          <a:xfrm>
            <a:off x="352424" y="2057400"/>
            <a:ext cx="494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i="1" dirty="0">
                <a:solidFill>
                  <a:srgbClr val="543019"/>
                </a:solidFill>
                <a:latin typeface="Cambria" panose="02040503050406030204" pitchFamily="18" charset="0"/>
              </a:rPr>
              <a:t>All life stages, sizes, and breeds</a:t>
            </a:r>
          </a:p>
        </p:txBody>
      </p:sp>
      <p:sp>
        <p:nvSpPr>
          <p:cNvPr id="11" name="Rectangle 10"/>
          <p:cNvSpPr>
            <a:spLocks noChangeArrowheads="1"/>
          </p:cNvSpPr>
          <p:nvPr/>
        </p:nvSpPr>
        <p:spPr bwMode="auto">
          <a:xfrm>
            <a:off x="352424" y="4553956"/>
            <a:ext cx="47672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rgbClr val="7F3214"/>
                </a:solidFill>
                <a:latin typeface="Cambria" panose="02040503050406030204" pitchFamily="18" charset="0"/>
              </a:rPr>
              <a:t>Our high quality salmon is a great, healthy protein choice for dogs and a flavor they love!</a:t>
            </a:r>
          </a:p>
        </p:txBody>
      </p:sp>
      <p:sp>
        <p:nvSpPr>
          <p:cNvPr id="12" name="Rectangle 11"/>
          <p:cNvSpPr>
            <a:spLocks noChangeArrowheads="1"/>
          </p:cNvSpPr>
          <p:nvPr/>
        </p:nvSpPr>
        <p:spPr bwMode="auto">
          <a:xfrm>
            <a:off x="213518" y="2667000"/>
            <a:ext cx="522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i="1" dirty="0">
                <a:solidFill>
                  <a:srgbClr val="7F3214"/>
                </a:solidFill>
                <a:latin typeface="Cambria" panose="02040503050406030204" pitchFamily="18" charset="0"/>
              </a:rPr>
              <a:t>LID: no chicken or beef for allergy avoidance and protein rotation</a:t>
            </a:r>
          </a:p>
        </p:txBody>
      </p:sp>
      <p:sp>
        <p:nvSpPr>
          <p:cNvPr id="14" name="Rectangle 13"/>
          <p:cNvSpPr>
            <a:spLocks noChangeArrowheads="1"/>
          </p:cNvSpPr>
          <p:nvPr/>
        </p:nvSpPr>
        <p:spPr bwMode="auto">
          <a:xfrm>
            <a:off x="654666" y="5895844"/>
            <a:ext cx="43437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i="1" dirty="0">
                <a:solidFill>
                  <a:srgbClr val="543019"/>
                </a:solidFill>
                <a:latin typeface="Cambria" panose="02040503050406030204" pitchFamily="18" charset="0"/>
              </a:rPr>
              <a:t>Available in: 4lb, 14lb and 25lb bags</a:t>
            </a:r>
          </a:p>
          <a:p>
            <a:pPr algn="ctr">
              <a:spcBef>
                <a:spcPct val="0"/>
              </a:spcBef>
              <a:buFontTx/>
              <a:buNone/>
            </a:pPr>
            <a:r>
              <a:rPr lang="en-US" altLang="en-US" sz="2000" b="1" i="1" dirty="0">
                <a:solidFill>
                  <a:srgbClr val="543019"/>
                </a:solidFill>
                <a:latin typeface="Cambria" panose="02040503050406030204" pitchFamily="18" charset="0"/>
              </a:rPr>
              <a:t>(1.8 kg, 6.35 kg, 11.34 kg)</a:t>
            </a:r>
          </a:p>
        </p:txBody>
      </p:sp>
      <p:sp>
        <p:nvSpPr>
          <p:cNvPr id="4" name="TextBox 3"/>
          <p:cNvSpPr txBox="1">
            <a:spLocks noChangeArrowheads="1"/>
          </p:cNvSpPr>
          <p:nvPr/>
        </p:nvSpPr>
        <p:spPr bwMode="auto">
          <a:xfrm>
            <a:off x="1143772" y="3628397"/>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rgbClr val="543019"/>
                </a:solidFill>
                <a:latin typeface="Cambria" panose="02040503050406030204" pitchFamily="18" charset="0"/>
              </a:rPr>
              <a:t>Brown Rice &amp; Oats for Sensitive Stomachs</a:t>
            </a:r>
          </a:p>
        </p:txBody>
      </p:sp>
      <p:pic>
        <p:nvPicPr>
          <p:cNvPr id="5" name="Picture 4">
            <a:extLst>
              <a:ext uri="{FF2B5EF4-FFF2-40B4-BE49-F238E27FC236}">
                <a16:creationId xmlns:a16="http://schemas.microsoft.com/office/drawing/2014/main" id="{70AEE402-D239-4DB2-9B43-24E2288BD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568" y="1925929"/>
            <a:ext cx="3176693" cy="4765040"/>
          </a:xfrm>
          <a:prstGeom prst="rect">
            <a:avLst/>
          </a:prstGeom>
        </p:spPr>
      </p:pic>
      <p:sp>
        <p:nvSpPr>
          <p:cNvPr id="3" name="Slide Number Placeholder 2">
            <a:extLst>
              <a:ext uri="{FF2B5EF4-FFF2-40B4-BE49-F238E27FC236}">
                <a16:creationId xmlns:a16="http://schemas.microsoft.com/office/drawing/2014/main" id="{85136454-C36E-4A24-A6F4-E1ADE85B6306}"/>
              </a:ext>
            </a:extLst>
          </p:cNvPr>
          <p:cNvSpPr>
            <a:spLocks noGrp="1"/>
          </p:cNvSpPr>
          <p:nvPr>
            <p:ph type="sldNum" sz="quarter" idx="12"/>
          </p:nvPr>
        </p:nvSpPr>
        <p:spPr/>
        <p:txBody>
          <a:bodyPr/>
          <a:lstStyle/>
          <a:p>
            <a:fld id="{5381D904-3104-4963-AE3F-69835CADBB4D}" type="slidenum">
              <a:rPr lang="en-US" smtClean="0"/>
              <a:t>49</a:t>
            </a:fld>
            <a:endParaRPr lang="en-US"/>
          </a:p>
        </p:txBody>
      </p:sp>
    </p:spTree>
    <p:extLst>
      <p:ext uri="{BB962C8B-B14F-4D97-AF65-F5344CB8AC3E}">
        <p14:creationId xmlns:p14="http://schemas.microsoft.com/office/powerpoint/2010/main" val="133143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1943893" y="2762250"/>
            <a:ext cx="55911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7030A0"/>
                </a:solidFill>
                <a:latin typeface="Constantia" panose="02030602050306030303" pitchFamily="18" charset="0"/>
              </a:rPr>
              <a:t>Our dry food production facilities belong to a three-generation family-owned company with the strictest standards and tests </a:t>
            </a:r>
          </a:p>
          <a:p>
            <a:pPr algn="ctr" eaLnBrk="1" hangingPunct="1">
              <a:spcBef>
                <a:spcPct val="0"/>
              </a:spcBef>
              <a:buFontTx/>
              <a:buNone/>
            </a:pPr>
            <a:r>
              <a:rPr lang="en-US" altLang="en-US" sz="2800" b="1" i="1" dirty="0">
                <a:solidFill>
                  <a:srgbClr val="7030A0"/>
                </a:solidFill>
                <a:latin typeface="Constantia" panose="02030602050306030303" pitchFamily="18" charset="0"/>
              </a:rPr>
              <a:t>for ingredients</a:t>
            </a:r>
          </a:p>
        </p:txBody>
      </p:sp>
      <p:pic>
        <p:nvPicPr>
          <p:cNvPr id="615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7E3F51B6-F774-4F5D-8288-881E1D05D49D}"/>
              </a:ext>
            </a:extLst>
          </p:cNvPr>
          <p:cNvSpPr>
            <a:spLocks noGrp="1"/>
          </p:cNvSpPr>
          <p:nvPr>
            <p:ph type="sldNum" sz="quarter" idx="12"/>
          </p:nvPr>
        </p:nvSpPr>
        <p:spPr/>
        <p:txBody>
          <a:bodyPr/>
          <a:lstStyle/>
          <a:p>
            <a:fld id="{5381D904-3104-4963-AE3F-69835CADBB4D}" type="slidenum">
              <a:rPr lang="en-US" smtClean="0"/>
              <a:t>5</a:t>
            </a:fld>
            <a:endParaRPr lang="en-US"/>
          </a:p>
        </p:txBody>
      </p:sp>
    </p:spTree>
    <p:extLst>
      <p:ext uri="{BB962C8B-B14F-4D97-AF65-F5344CB8AC3E}">
        <p14:creationId xmlns:p14="http://schemas.microsoft.com/office/powerpoint/2010/main" val="2714620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1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2442846" y="2111921"/>
            <a:ext cx="6599237" cy="482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50" dirty="0">
                <a:solidFill>
                  <a:srgbClr val="460D00"/>
                </a:solidFill>
                <a:latin typeface="Times New Roman" panose="02020603050405020304" pitchFamily="18" charset="0"/>
                <a:cs typeface="Times New Roman" panose="02020603050405020304" pitchFamily="18" charset="0"/>
              </a:rPr>
              <a:t>Salmon Meal, Brown Rice, Whitefish Meal, Oats, Pearled Barley, Millet,  Canola Oil (preserved with Mixed Tocopherols), Dried Spinach, Dried Carrots, Natural Flavor, Miscanthus Grass, Dicalcium Phosphate, Monosodium Phosphate, Salt, Potassium Chloride, DL-Methionine, Choline Chloride, L-Lysine,  Dried Lactobacillus acidophilus Fermentation Product, Dried Bacillus subtilis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thermophilum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longum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 Biotin, Vitamin D3 Supplement, Cobalt Proteinate, Thiamine Mononitrate, Folic Acid, Sodium Selenite, Calcium Iodate. </a:t>
            </a:r>
          </a:p>
          <a:p>
            <a:pPr>
              <a:spcBef>
                <a:spcPct val="0"/>
              </a:spcBef>
              <a:buFontTx/>
              <a:buNone/>
            </a:pPr>
            <a:endParaRPr lang="en-US" altLang="en-US" sz="10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a:p>
            <a:pPr>
              <a:spcBef>
                <a:spcPct val="0"/>
              </a:spcBef>
              <a:buFontTx/>
              <a:buNone/>
            </a:pPr>
            <a:endParaRPr lang="en-US" altLang="en-US" sz="1750" dirty="0">
              <a:solidFill>
                <a:srgbClr val="460D0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258763" y="5037138"/>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da-DK" altLang="en-US" sz="1600" dirty="0">
                <a:solidFill>
                  <a:srgbClr val="460D00"/>
                </a:solidFill>
                <a:latin typeface="Times New Roman" panose="02020603050405020304" pitchFamily="18" charset="0"/>
                <a:cs typeface="Times New Roman" panose="02020603050405020304" pitchFamily="18" charset="0"/>
              </a:rPr>
              <a:t>Crude Protein: 24%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Fat: 14%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Fiber: 4% max.</a:t>
            </a:r>
          </a:p>
          <a:p>
            <a:pPr>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3600 KCAL/KG ME</a:t>
            </a:r>
          </a:p>
          <a:p>
            <a:pPr>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445 KCAL/CUP</a:t>
            </a:r>
          </a:p>
        </p:txBody>
      </p:sp>
      <p:pic>
        <p:nvPicPr>
          <p:cNvPr id="7" name="Picture 6">
            <a:extLst>
              <a:ext uri="{FF2B5EF4-FFF2-40B4-BE49-F238E27FC236}">
                <a16:creationId xmlns:a16="http://schemas.microsoft.com/office/drawing/2014/main" id="{95F4F28D-AEFA-4FC4-BA85-487F81D3E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03" y="2201413"/>
            <a:ext cx="1890483" cy="2835725"/>
          </a:xfrm>
          <a:prstGeom prst="rect">
            <a:avLst/>
          </a:prstGeom>
        </p:spPr>
      </p:pic>
      <p:sp>
        <p:nvSpPr>
          <p:cNvPr id="3" name="Slide Number Placeholder 2">
            <a:extLst>
              <a:ext uri="{FF2B5EF4-FFF2-40B4-BE49-F238E27FC236}">
                <a16:creationId xmlns:a16="http://schemas.microsoft.com/office/drawing/2014/main" id="{C8882BFC-B103-4BD5-A1AC-ADF0EBC62E9D}"/>
              </a:ext>
            </a:extLst>
          </p:cNvPr>
          <p:cNvSpPr>
            <a:spLocks noGrp="1"/>
          </p:cNvSpPr>
          <p:nvPr>
            <p:ph type="sldNum" sz="quarter" idx="12"/>
          </p:nvPr>
        </p:nvSpPr>
        <p:spPr/>
        <p:txBody>
          <a:bodyPr/>
          <a:lstStyle/>
          <a:p>
            <a:fld id="{5381D904-3104-4963-AE3F-69835CADBB4D}" type="slidenum">
              <a:rPr lang="en-US" smtClean="0"/>
              <a:t>50</a:t>
            </a:fld>
            <a:endParaRPr lang="en-US"/>
          </a:p>
        </p:txBody>
      </p:sp>
      <p:sp>
        <p:nvSpPr>
          <p:cNvPr id="9" name="Rectangle 8">
            <a:extLst>
              <a:ext uri="{FF2B5EF4-FFF2-40B4-BE49-F238E27FC236}">
                <a16:creationId xmlns:a16="http://schemas.microsoft.com/office/drawing/2014/main" id="{6282DA51-E8E8-474C-9A2F-9846F91A5E2C}"/>
              </a:ext>
            </a:extLst>
          </p:cNvPr>
          <p:cNvSpPr/>
          <p:nvPr/>
        </p:nvSpPr>
        <p:spPr>
          <a:xfrm>
            <a:off x="-152400" y="1443730"/>
            <a:ext cx="9591040" cy="600164"/>
          </a:xfrm>
          <a:prstGeom prst="rect">
            <a:avLst/>
          </a:prstGeom>
          <a:noFill/>
        </p:spPr>
        <p:txBody>
          <a:bodyPr>
            <a:spAutoFit/>
          </a:bodyPr>
          <a:lstStyle/>
          <a:p>
            <a:pPr algn="ctr">
              <a:defRPr/>
            </a:pPr>
            <a:r>
              <a:rPr lang="en-US" sz="3300" b="1" i="1" dirty="0">
                <a:ln w="12700">
                  <a:solidFill>
                    <a:srgbClr val="AE2222"/>
                  </a:solidFill>
                  <a:prstDash val="solid"/>
                </a:ln>
                <a:solidFill>
                  <a:srgbClr val="DD5352"/>
                </a:solidFill>
                <a:latin typeface="Constantia" panose="02030602050306030303" pitchFamily="18" charset="0"/>
              </a:rPr>
              <a:t>Salmon &amp; Whitefish Meal Entrée Ingredients</a:t>
            </a:r>
          </a:p>
        </p:txBody>
      </p:sp>
    </p:spTree>
    <p:extLst>
      <p:ext uri="{BB962C8B-B14F-4D97-AF65-F5344CB8AC3E}">
        <p14:creationId xmlns:p14="http://schemas.microsoft.com/office/powerpoint/2010/main" val="280291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279526"/>
            <a:ext cx="9591040" cy="707886"/>
          </a:xfrm>
          <a:prstGeom prst="rect">
            <a:avLst/>
          </a:prstGeom>
          <a:noFill/>
        </p:spPr>
        <p:txBody>
          <a:bodyPr>
            <a:spAutoFit/>
          </a:bodyPr>
          <a:lstStyle/>
          <a:p>
            <a:pPr algn="ctr">
              <a:defRPr/>
            </a:pPr>
            <a:r>
              <a:rPr lang="en-US" sz="4000" b="1" i="1" dirty="0">
                <a:ln w="12700">
                  <a:solidFill>
                    <a:srgbClr val="085C54"/>
                  </a:solidFill>
                  <a:prstDash val="solid"/>
                </a:ln>
                <a:solidFill>
                  <a:schemeClr val="tx2">
                    <a:lumMod val="60000"/>
                    <a:lumOff val="40000"/>
                  </a:schemeClr>
                </a:solidFill>
                <a:latin typeface="Constantia" panose="02030602050306030303" pitchFamily="18" charset="0"/>
              </a:rPr>
              <a:t>Duck Meal &amp; Sweet Potato Entrée</a:t>
            </a:r>
          </a:p>
        </p:txBody>
      </p:sp>
      <p:sp>
        <p:nvSpPr>
          <p:cNvPr id="10" name="Rectangle 9"/>
          <p:cNvSpPr>
            <a:spLocks noChangeArrowheads="1"/>
          </p:cNvSpPr>
          <p:nvPr/>
        </p:nvSpPr>
        <p:spPr bwMode="auto">
          <a:xfrm>
            <a:off x="525318" y="2246276"/>
            <a:ext cx="494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i="1" dirty="0">
                <a:solidFill>
                  <a:srgbClr val="7F3214"/>
                </a:solidFill>
                <a:latin typeface="Cambria" panose="02040503050406030204" pitchFamily="18" charset="0"/>
              </a:rPr>
              <a:t>All life stages, sizes, and breeds</a:t>
            </a:r>
          </a:p>
        </p:txBody>
      </p:sp>
      <p:sp>
        <p:nvSpPr>
          <p:cNvPr id="14" name="Rectangle 13"/>
          <p:cNvSpPr>
            <a:spLocks noChangeArrowheads="1"/>
          </p:cNvSpPr>
          <p:nvPr/>
        </p:nvSpPr>
        <p:spPr bwMode="auto">
          <a:xfrm>
            <a:off x="696319" y="5665856"/>
            <a:ext cx="44145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a:solidFill>
                  <a:srgbClr val="543019"/>
                </a:solidFill>
                <a:latin typeface="Cambria" panose="02040503050406030204" pitchFamily="18" charset="0"/>
              </a:rPr>
              <a:t>Available in: 4lb, 14lb and 25lb bags</a:t>
            </a:r>
          </a:p>
          <a:p>
            <a:pPr algn="ctr">
              <a:spcBef>
                <a:spcPct val="0"/>
              </a:spcBef>
              <a:buFontTx/>
              <a:buNone/>
            </a:pPr>
            <a:r>
              <a:rPr lang="en-US" altLang="en-US" sz="2000" b="1" dirty="0">
                <a:solidFill>
                  <a:srgbClr val="543019"/>
                </a:solidFill>
                <a:latin typeface="Cambria" panose="02040503050406030204" pitchFamily="18" charset="0"/>
              </a:rPr>
              <a:t>(1.8kg, 6.35 kg, 11 kg)</a:t>
            </a:r>
          </a:p>
        </p:txBody>
      </p:sp>
      <p:sp>
        <p:nvSpPr>
          <p:cNvPr id="4" name="TextBox 3"/>
          <p:cNvSpPr txBox="1">
            <a:spLocks noChangeArrowheads="1"/>
          </p:cNvSpPr>
          <p:nvPr/>
        </p:nvSpPr>
        <p:spPr bwMode="auto">
          <a:xfrm>
            <a:off x="111162" y="3020552"/>
            <a:ext cx="56153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rgbClr val="543019"/>
                </a:solidFill>
                <a:latin typeface="Cambria" panose="02040503050406030204" pitchFamily="18" charset="0"/>
              </a:rPr>
              <a:t>Similar but better quality than </a:t>
            </a:r>
          </a:p>
          <a:p>
            <a:pPr algn="ctr">
              <a:spcBef>
                <a:spcPct val="0"/>
              </a:spcBef>
              <a:buFontTx/>
              <a:buNone/>
            </a:pPr>
            <a:r>
              <a:rPr lang="en-US" altLang="en-US" sz="2400" b="1" dirty="0">
                <a:solidFill>
                  <a:srgbClr val="543019"/>
                </a:solidFill>
                <a:latin typeface="Cambria" panose="02040503050406030204" pitchFamily="18" charset="0"/>
              </a:rPr>
              <a:t>One of the US’s Most Popular Formulas</a:t>
            </a:r>
          </a:p>
        </p:txBody>
      </p:sp>
      <p:sp>
        <p:nvSpPr>
          <p:cNvPr id="2" name="Rectangle 1">
            <a:extLst>
              <a:ext uri="{FF2B5EF4-FFF2-40B4-BE49-F238E27FC236}">
                <a16:creationId xmlns:a16="http://schemas.microsoft.com/office/drawing/2014/main" id="{B36ED535-9A4B-4114-8599-E01A976C1FEC}"/>
              </a:ext>
            </a:extLst>
          </p:cNvPr>
          <p:cNvSpPr/>
          <p:nvPr/>
        </p:nvSpPr>
        <p:spPr>
          <a:xfrm>
            <a:off x="617591" y="4158538"/>
            <a:ext cx="4572000" cy="1200329"/>
          </a:xfrm>
          <a:prstGeom prst="rect">
            <a:avLst/>
          </a:prstGeom>
        </p:spPr>
        <p:txBody>
          <a:bodyPr>
            <a:spAutoFit/>
          </a:bodyPr>
          <a:lstStyle/>
          <a:p>
            <a:pPr algn="ctr">
              <a:spcBef>
                <a:spcPct val="0"/>
              </a:spcBef>
              <a:buFontTx/>
              <a:buNone/>
            </a:pPr>
            <a:r>
              <a:rPr lang="en-US" altLang="en-US" sz="2400" b="1" i="1" dirty="0">
                <a:solidFill>
                  <a:srgbClr val="7F3214"/>
                </a:solidFill>
                <a:latin typeface="Cambria" panose="02040503050406030204" pitchFamily="18" charset="0"/>
              </a:rPr>
              <a:t>LID: no chicken or beef for allergy avoidance and protein rotation</a:t>
            </a:r>
          </a:p>
        </p:txBody>
      </p:sp>
      <p:pic>
        <p:nvPicPr>
          <p:cNvPr id="6" name="Picture 5">
            <a:extLst>
              <a:ext uri="{FF2B5EF4-FFF2-40B4-BE49-F238E27FC236}">
                <a16:creationId xmlns:a16="http://schemas.microsoft.com/office/drawing/2014/main" id="{8B1CC0AE-7575-4759-A769-4DF7A467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45" y="1974846"/>
            <a:ext cx="3104021" cy="4656032"/>
          </a:xfrm>
          <a:prstGeom prst="rect">
            <a:avLst/>
          </a:prstGeom>
        </p:spPr>
      </p:pic>
      <p:sp>
        <p:nvSpPr>
          <p:cNvPr id="5" name="Slide Number Placeholder 4">
            <a:extLst>
              <a:ext uri="{FF2B5EF4-FFF2-40B4-BE49-F238E27FC236}">
                <a16:creationId xmlns:a16="http://schemas.microsoft.com/office/drawing/2014/main" id="{423692FD-7521-49F1-9507-E6AF59C501CA}"/>
              </a:ext>
            </a:extLst>
          </p:cNvPr>
          <p:cNvSpPr>
            <a:spLocks noGrp="1"/>
          </p:cNvSpPr>
          <p:nvPr>
            <p:ph type="sldNum" sz="quarter" idx="12"/>
          </p:nvPr>
        </p:nvSpPr>
        <p:spPr/>
        <p:txBody>
          <a:bodyPr/>
          <a:lstStyle/>
          <a:p>
            <a:fld id="{5381D904-3104-4963-AE3F-69835CADBB4D}" type="slidenum">
              <a:rPr lang="en-US" smtClean="0"/>
              <a:t>51</a:t>
            </a:fld>
            <a:endParaRPr lang="en-US"/>
          </a:p>
        </p:txBody>
      </p:sp>
    </p:spTree>
    <p:extLst>
      <p:ext uri="{BB962C8B-B14F-4D97-AF65-F5344CB8AC3E}">
        <p14:creationId xmlns:p14="http://schemas.microsoft.com/office/powerpoint/2010/main" val="133143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325765"/>
            <a:ext cx="9591040" cy="600164"/>
          </a:xfrm>
          <a:prstGeom prst="rect">
            <a:avLst/>
          </a:prstGeom>
          <a:noFill/>
        </p:spPr>
        <p:txBody>
          <a:bodyPr>
            <a:spAutoFit/>
          </a:bodyPr>
          <a:lstStyle/>
          <a:p>
            <a:pPr algn="ctr">
              <a:defRPr/>
            </a:pPr>
            <a:r>
              <a:rPr lang="en-US" sz="3300" b="1" i="1" dirty="0">
                <a:ln w="12700">
                  <a:solidFill>
                    <a:srgbClr val="085C54"/>
                  </a:solidFill>
                  <a:prstDash val="solid"/>
                </a:ln>
                <a:solidFill>
                  <a:schemeClr val="tx2">
                    <a:lumMod val="60000"/>
                    <a:lumOff val="40000"/>
                  </a:schemeClr>
                </a:solidFill>
                <a:latin typeface="Constantia" panose="02030602050306030303" pitchFamily="18" charset="0"/>
              </a:rPr>
              <a:t>Duck Meal &amp; Sweet Potato Entrée Ingredients</a:t>
            </a:r>
          </a:p>
        </p:txBody>
      </p:sp>
      <p:sp>
        <p:nvSpPr>
          <p:cNvPr id="16" name="Rectangle 15"/>
          <p:cNvSpPr>
            <a:spLocks noChangeArrowheads="1"/>
          </p:cNvSpPr>
          <p:nvPr/>
        </p:nvSpPr>
        <p:spPr bwMode="auto">
          <a:xfrm>
            <a:off x="2529523" y="2023260"/>
            <a:ext cx="6599237"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50" dirty="0">
                <a:solidFill>
                  <a:srgbClr val="460D00"/>
                </a:solidFill>
                <a:latin typeface="Times New Roman" panose="02020603050405020304" pitchFamily="18" charset="0"/>
                <a:cs typeface="Times New Roman" panose="02020603050405020304" pitchFamily="18" charset="0"/>
              </a:rPr>
              <a:t>Duck Meal, Brown Rice, Oats, Pearled Barley, Millet, Canola Oil (preserved with Mixed Tocopherols), Sweet Potatoes, Pea Protein, Menhaden Meal, Natural Flavor, Flaxseed, Dried Spinach, Dried Carrots,  Miscanthus Grass, Dicalcium Phosphate, DL-Methionine, Monosodium Phosphate, Salt, Potassium Chloride, Choline Chloride, L-Lysine,  Dried Lactobacillus acidophilus Fermentation Product, Dried Bacillus subtilis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thermophilum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50" dirty="0" err="1">
                <a:solidFill>
                  <a:srgbClr val="460D00"/>
                </a:solidFill>
                <a:latin typeface="Times New Roman" panose="02020603050405020304" pitchFamily="18" charset="0"/>
                <a:cs typeface="Times New Roman" panose="02020603050405020304" pitchFamily="18" charset="0"/>
              </a:rPr>
              <a:t>longum</a:t>
            </a:r>
            <a:r>
              <a:rPr lang="en-US" altLang="en-US" sz="175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Zinc Proteinate, Vitamin E Supplement, Niacin, Zinc Sulfate, Ferrous Sulfate, Riboflavin, Copper Proteinate, Manganese Proteinate, Vitamin A Supplement, Copper Sulfate, d-Calcium Pantothenate, Vitamin B12 Supplement, Manganese Sulfate, , Biotin, Vitamin D3 Supplement, Cobalt Proteinate, Thiamine Mononitrate, Folic Acid, Sodium Selenite, Calcium Iodate. </a:t>
            </a:r>
          </a:p>
          <a:p>
            <a:pPr>
              <a:spcBef>
                <a:spcPct val="0"/>
              </a:spcBef>
              <a:buFontTx/>
              <a:buNone/>
            </a:pPr>
            <a:endParaRPr lang="en-US" altLang="en-US" sz="10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7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750" baseline="30000" dirty="0">
                <a:latin typeface="Times New Roman" panose="02020603050405020304" pitchFamily="18" charset="0"/>
                <a:cs typeface="Times New Roman" panose="02020603050405020304" pitchFamily="18" charset="0"/>
              </a:rPr>
              <a:t> </a:t>
            </a:r>
            <a:r>
              <a:rPr lang="en-US" altLang="en-US" sz="1750" dirty="0">
                <a:solidFill>
                  <a:srgbClr val="460D00"/>
                </a:solidFill>
                <a:latin typeface="Times New Roman" panose="02020603050405020304" pitchFamily="18" charset="0"/>
                <a:cs typeface="Times New Roman" panose="02020603050405020304" pitchFamily="18" charset="0"/>
              </a:rPr>
              <a:t>CFU/</a:t>
            </a:r>
            <a:r>
              <a:rPr lang="en-US" altLang="en-US" sz="1750" dirty="0" err="1">
                <a:solidFill>
                  <a:srgbClr val="460D00"/>
                </a:solidFill>
                <a:latin typeface="Times New Roman" panose="02020603050405020304" pitchFamily="18" charset="0"/>
                <a:cs typeface="Times New Roman" panose="02020603050405020304" pitchFamily="18" charset="0"/>
              </a:rPr>
              <a:t>lb</a:t>
            </a:r>
            <a:r>
              <a:rPr lang="en-US" altLang="en-US" sz="1750" dirty="0">
                <a:solidFill>
                  <a:srgbClr val="460D00"/>
                </a:solidFill>
                <a:latin typeface="Times New Roman" panose="02020603050405020304" pitchFamily="18" charset="0"/>
                <a:cs typeface="Times New Roman" panose="02020603050405020304" pitchFamily="18" charset="0"/>
              </a:rPr>
              <a:t> MIN</a:t>
            </a:r>
          </a:p>
          <a:p>
            <a:pPr>
              <a:spcBef>
                <a:spcPct val="0"/>
              </a:spcBef>
              <a:buFontTx/>
              <a:buNone/>
            </a:pPr>
            <a:endParaRPr lang="en-US" altLang="en-US" sz="1750" dirty="0">
              <a:solidFill>
                <a:srgbClr val="460D00"/>
              </a:solidFill>
              <a:latin typeface="Times New Roman" panose="02020603050405020304" pitchFamily="18" charset="0"/>
              <a:cs typeface="Times New Roman" panose="02020603050405020304" pitchFamily="18" charset="0"/>
            </a:endParaRPr>
          </a:p>
        </p:txBody>
      </p:sp>
      <p:sp>
        <p:nvSpPr>
          <p:cNvPr id="17" name="Rectangle 16"/>
          <p:cNvSpPr>
            <a:spLocks noChangeArrowheads="1"/>
          </p:cNvSpPr>
          <p:nvPr/>
        </p:nvSpPr>
        <p:spPr bwMode="auto">
          <a:xfrm>
            <a:off x="258763" y="5037138"/>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da-DK" altLang="en-US" sz="1600" dirty="0">
                <a:solidFill>
                  <a:srgbClr val="460D00"/>
                </a:solidFill>
                <a:latin typeface="Times New Roman" panose="02020603050405020304" pitchFamily="18" charset="0"/>
                <a:cs typeface="Times New Roman" panose="02020603050405020304" pitchFamily="18" charset="0"/>
              </a:rPr>
              <a:t>Crude Protein: 24%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Fat: 14% min.</a:t>
            </a:r>
            <a:br>
              <a:rPr lang="da-DK" altLang="en-US" sz="1600" dirty="0">
                <a:solidFill>
                  <a:srgbClr val="460D00"/>
                </a:solidFill>
                <a:latin typeface="Times New Roman" panose="02020603050405020304" pitchFamily="18" charset="0"/>
                <a:cs typeface="Times New Roman" panose="02020603050405020304" pitchFamily="18" charset="0"/>
              </a:rPr>
            </a:br>
            <a:r>
              <a:rPr lang="da-DK" altLang="en-US" sz="1600" dirty="0">
                <a:solidFill>
                  <a:srgbClr val="460D00"/>
                </a:solidFill>
                <a:latin typeface="Times New Roman" panose="02020603050405020304" pitchFamily="18" charset="0"/>
                <a:cs typeface="Times New Roman" panose="02020603050405020304" pitchFamily="18" charset="0"/>
              </a:rPr>
              <a:t>Crude Fiber: 4% max.</a:t>
            </a:r>
          </a:p>
          <a:p>
            <a:pPr>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3650 KCAL/KG ME</a:t>
            </a:r>
          </a:p>
          <a:p>
            <a:pPr>
              <a:spcBef>
                <a:spcPct val="0"/>
              </a:spcBef>
              <a:buFontTx/>
              <a:buNone/>
            </a:pPr>
            <a:r>
              <a:rPr lang="en-US" altLang="en-US" sz="1600" dirty="0">
                <a:solidFill>
                  <a:srgbClr val="460D00"/>
                </a:solidFill>
                <a:latin typeface="Times New Roman" panose="02020603050405020304" pitchFamily="18" charset="0"/>
                <a:cs typeface="Times New Roman" panose="02020603050405020304" pitchFamily="18" charset="0"/>
              </a:rPr>
              <a:t>450 KCAL/CUP</a:t>
            </a:r>
          </a:p>
        </p:txBody>
      </p:sp>
      <p:pic>
        <p:nvPicPr>
          <p:cNvPr id="7" name="Picture 6">
            <a:extLst>
              <a:ext uri="{FF2B5EF4-FFF2-40B4-BE49-F238E27FC236}">
                <a16:creationId xmlns:a16="http://schemas.microsoft.com/office/drawing/2014/main" id="{CB1EE5AA-BE51-4AD9-A377-7B4620A98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63" y="2092960"/>
            <a:ext cx="1945852" cy="2918778"/>
          </a:xfrm>
          <a:prstGeom prst="rect">
            <a:avLst/>
          </a:prstGeom>
        </p:spPr>
      </p:pic>
      <p:sp>
        <p:nvSpPr>
          <p:cNvPr id="3" name="Slide Number Placeholder 2">
            <a:extLst>
              <a:ext uri="{FF2B5EF4-FFF2-40B4-BE49-F238E27FC236}">
                <a16:creationId xmlns:a16="http://schemas.microsoft.com/office/drawing/2014/main" id="{3145DB66-73C6-490F-9CD3-0966EF8DBAF6}"/>
              </a:ext>
            </a:extLst>
          </p:cNvPr>
          <p:cNvSpPr>
            <a:spLocks noGrp="1"/>
          </p:cNvSpPr>
          <p:nvPr>
            <p:ph type="sldNum" sz="quarter" idx="12"/>
          </p:nvPr>
        </p:nvSpPr>
        <p:spPr/>
        <p:txBody>
          <a:bodyPr/>
          <a:lstStyle/>
          <a:p>
            <a:fld id="{5381D904-3104-4963-AE3F-69835CADBB4D}" type="slidenum">
              <a:rPr lang="en-US" smtClean="0"/>
              <a:t>52</a:t>
            </a:fld>
            <a:endParaRPr lang="en-US"/>
          </a:p>
        </p:txBody>
      </p:sp>
    </p:spTree>
    <p:extLst>
      <p:ext uri="{BB962C8B-B14F-4D97-AF65-F5344CB8AC3E}">
        <p14:creationId xmlns:p14="http://schemas.microsoft.com/office/powerpoint/2010/main" val="2461469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72083" y="1227383"/>
            <a:ext cx="4951997"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565808"/>
                  </a:solidFill>
                  <a:prstDash val="solid"/>
                </a:ln>
                <a:solidFill>
                  <a:srgbClr val="A3A60F"/>
                </a:solidFill>
                <a:latin typeface="Constantia" panose="02030602050306030303" pitchFamily="18" charset="0"/>
              </a:rPr>
              <a:t>Large Breed Formula</a:t>
            </a:r>
          </a:p>
        </p:txBody>
      </p:sp>
      <p:pic>
        <p:nvPicPr>
          <p:cNvPr id="39940"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3925805" y="2129812"/>
            <a:ext cx="494823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100" b="1" dirty="0">
                <a:solidFill>
                  <a:srgbClr val="7F3214"/>
                </a:solidFill>
                <a:latin typeface="Cambria" panose="02040503050406030204" pitchFamily="18" charset="0"/>
              </a:rPr>
              <a:t>For Large Dogs of all life stages and breeds over 80 pounds as adults, and  for puppies up to 2 years </a:t>
            </a:r>
            <a:endParaRPr lang="en-US" altLang="en-US" sz="2100" b="1" i="1" dirty="0">
              <a:solidFill>
                <a:srgbClr val="7F3214"/>
              </a:solidFill>
              <a:latin typeface="Cambria" panose="02040503050406030204" pitchFamily="18" charset="0"/>
            </a:endParaRPr>
          </a:p>
        </p:txBody>
      </p:sp>
      <p:sp>
        <p:nvSpPr>
          <p:cNvPr id="14" name="Rectangle 13"/>
          <p:cNvSpPr>
            <a:spLocks noChangeArrowheads="1"/>
          </p:cNvSpPr>
          <p:nvPr/>
        </p:nvSpPr>
        <p:spPr bwMode="auto">
          <a:xfrm>
            <a:off x="4016261" y="3279447"/>
            <a:ext cx="476726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543019"/>
                </a:solidFill>
                <a:latin typeface="Cambria" panose="02040503050406030204" pitchFamily="18" charset="0"/>
              </a:rPr>
              <a:t>Protein, fat and calcium levels adjusted for optimal large breed health </a:t>
            </a:r>
          </a:p>
        </p:txBody>
      </p:sp>
      <p:sp>
        <p:nvSpPr>
          <p:cNvPr id="15" name="Rectangle 14"/>
          <p:cNvSpPr>
            <a:spLocks noChangeArrowheads="1"/>
          </p:cNvSpPr>
          <p:nvPr/>
        </p:nvSpPr>
        <p:spPr bwMode="auto">
          <a:xfrm>
            <a:off x="4440638" y="5872256"/>
            <a:ext cx="39185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543019"/>
                </a:solidFill>
                <a:latin typeface="Cambria" panose="02040503050406030204" pitchFamily="18" charset="0"/>
              </a:rPr>
              <a:t>Available in: 28lb and 35lb bags</a:t>
            </a:r>
          </a:p>
          <a:p>
            <a:pPr algn="ctr" eaLnBrk="1" hangingPunct="1">
              <a:spcBef>
                <a:spcPct val="0"/>
              </a:spcBef>
              <a:buFontTx/>
              <a:buNone/>
            </a:pPr>
            <a:r>
              <a:rPr lang="en-US" altLang="en-US" sz="2000" b="1" dirty="0">
                <a:solidFill>
                  <a:srgbClr val="543019"/>
                </a:solidFill>
                <a:latin typeface="Cambria" panose="02040503050406030204" pitchFamily="18" charset="0"/>
              </a:rPr>
              <a:t>(12.7 kg and 15.9 kg)</a:t>
            </a:r>
          </a:p>
        </p:txBody>
      </p:sp>
      <p:sp>
        <p:nvSpPr>
          <p:cNvPr id="16" name="Rectangle 15"/>
          <p:cNvSpPr>
            <a:spLocks noChangeArrowheads="1"/>
          </p:cNvSpPr>
          <p:nvPr/>
        </p:nvSpPr>
        <p:spPr bwMode="auto">
          <a:xfrm>
            <a:off x="3788803" y="4353587"/>
            <a:ext cx="518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rgbClr val="7F3214"/>
                </a:solidFill>
                <a:latin typeface="Cambria" panose="02040503050406030204" pitchFamily="18" charset="0"/>
              </a:rPr>
              <a:t>With 800 mg/kg Glucosamine and 600 mg/kg Chondroitin, it’s “</a:t>
            </a:r>
            <a:r>
              <a:rPr lang="en-US" altLang="en-US" sz="2100" b="1" dirty="0" err="1">
                <a:solidFill>
                  <a:srgbClr val="7F3214"/>
                </a:solidFill>
                <a:latin typeface="Cambria" panose="02040503050406030204" pitchFamily="18" charset="0"/>
              </a:rPr>
              <a:t>jointastic</a:t>
            </a:r>
            <a:r>
              <a:rPr lang="en-US" altLang="en-US" sz="2100" b="1" dirty="0">
                <a:solidFill>
                  <a:srgbClr val="7F3214"/>
                </a:solidFill>
                <a:latin typeface="Cambria" panose="02040503050406030204" pitchFamily="18" charset="0"/>
              </a:rPr>
              <a:t>” – made to promote healthy joints, especially important in large breeds</a:t>
            </a:r>
          </a:p>
        </p:txBody>
      </p:sp>
      <p:pic>
        <p:nvPicPr>
          <p:cNvPr id="4" name="Picture 3">
            <a:extLst>
              <a:ext uri="{FF2B5EF4-FFF2-40B4-BE49-F238E27FC236}">
                <a16:creationId xmlns:a16="http://schemas.microsoft.com/office/drawing/2014/main" id="{2B33C622-BD19-4E9B-B431-1FC6BBDA3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62" y="1904491"/>
            <a:ext cx="3265461" cy="4898192"/>
          </a:xfrm>
          <a:prstGeom prst="rect">
            <a:avLst/>
          </a:prstGeom>
        </p:spPr>
      </p:pic>
      <p:pic>
        <p:nvPicPr>
          <p:cNvPr id="17" name="Picture 2" descr="C:\Users\Nathalie\Documents\Nexpet\GMCN\Images\jointas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550410"/>
            <a:ext cx="12557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A7BA6CC5-6371-4A7B-BBA3-B54EDF583C14}"/>
              </a:ext>
            </a:extLst>
          </p:cNvPr>
          <p:cNvSpPr>
            <a:spLocks noGrp="1"/>
          </p:cNvSpPr>
          <p:nvPr>
            <p:ph type="sldNum" sz="quarter" idx="12"/>
          </p:nvPr>
        </p:nvSpPr>
        <p:spPr/>
        <p:txBody>
          <a:bodyPr/>
          <a:lstStyle/>
          <a:p>
            <a:fld id="{5381D904-3104-4963-AE3F-69835CADBB4D}" type="slidenum">
              <a:rPr lang="en-US" smtClean="0"/>
              <a:t>53</a:t>
            </a:fld>
            <a:endParaRPr lang="en-US"/>
          </a:p>
        </p:txBody>
      </p:sp>
    </p:spTree>
    <p:extLst>
      <p:ext uri="{BB962C8B-B14F-4D97-AF65-F5344CB8AC3E}">
        <p14:creationId xmlns:p14="http://schemas.microsoft.com/office/powerpoint/2010/main" val="1479601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963" y="1282700"/>
            <a:ext cx="6919912" cy="923925"/>
          </a:xfrm>
          <a:prstGeom prst="rect">
            <a:avLst/>
          </a:prstGeom>
          <a:noFill/>
        </p:spPr>
        <p:txBody>
          <a:bodyPr>
            <a:spAutoFit/>
          </a:bodyPr>
          <a:lstStyle/>
          <a:p>
            <a:pPr algn="ctr" eaLnBrk="1" fontAlgn="auto" hangingPunct="1">
              <a:spcBef>
                <a:spcPts val="0"/>
              </a:spcBef>
              <a:spcAft>
                <a:spcPts val="0"/>
              </a:spcAft>
              <a:defRPr/>
            </a:pPr>
            <a:endParaRPr lang="en-US" sz="5400" b="1" dirty="0">
              <a:ln w="12700">
                <a:solidFill>
                  <a:schemeClr val="tx1"/>
                </a:solidFill>
                <a:prstDash val="solid"/>
              </a:ln>
              <a:solidFill>
                <a:srgbClr val="D18416"/>
              </a:solidFill>
              <a:effectLst>
                <a:outerShdw sx="1000" sy="1000" algn="tl" rotWithShape="0">
                  <a:srgbClr val="000000"/>
                </a:outerShdw>
              </a:effectLst>
              <a:latin typeface="+mn-lt"/>
            </a:endParaRPr>
          </a:p>
        </p:txBody>
      </p:sp>
      <p:sp>
        <p:nvSpPr>
          <p:cNvPr id="7" name="Rectangle 6"/>
          <p:cNvSpPr/>
          <p:nvPr/>
        </p:nvSpPr>
        <p:spPr>
          <a:xfrm>
            <a:off x="720368" y="1223659"/>
            <a:ext cx="7703263"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565808"/>
                  </a:solidFill>
                  <a:prstDash val="solid"/>
                </a:ln>
                <a:solidFill>
                  <a:srgbClr val="A3A60F"/>
                </a:solidFill>
                <a:latin typeface="Constantia" panose="02030602050306030303" pitchFamily="18" charset="0"/>
              </a:rPr>
              <a:t>Large Breed Formula Ingredients</a:t>
            </a:r>
          </a:p>
        </p:txBody>
      </p:sp>
      <p:pic>
        <p:nvPicPr>
          <p:cNvPr id="4096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12725" y="1960563"/>
            <a:ext cx="6262688"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650" dirty="0">
                <a:solidFill>
                  <a:srgbClr val="460D00"/>
                </a:solidFill>
                <a:latin typeface="Times New Roman" panose="02020603050405020304" pitchFamily="18" charset="0"/>
                <a:cs typeface="Times New Roman" panose="02020603050405020304" pitchFamily="18" charset="0"/>
              </a:rPr>
              <a:t>Chicken Meal, Brown Rice, Oats, Chicken Fat, Barley, Whitefish Meal, Ground Flaxseed, Eggs, Dried Beet Pulp, Cranberries, Blueberries, DL-Methionine, Sweet Potatoes, Apples, Carrots, Watercress, Spinach, Inulin (from Chicory), L-Lysine, Glucosamine Hydrochloride, Chondroitin Sulfate, Dried Kelp, Yucca </a:t>
            </a:r>
            <a:r>
              <a:rPr lang="en-US" altLang="en-US" sz="1650" dirty="0" err="1">
                <a:solidFill>
                  <a:srgbClr val="460D00"/>
                </a:solidFill>
                <a:latin typeface="Times New Roman" panose="02020603050405020304" pitchFamily="18" charset="0"/>
                <a:cs typeface="Times New Roman" panose="02020603050405020304" pitchFamily="18" charset="0"/>
              </a:rPr>
              <a:t>Schidigera</a:t>
            </a:r>
            <a:r>
              <a:rPr lang="en-US" altLang="en-US" sz="1650" dirty="0">
                <a:solidFill>
                  <a:srgbClr val="460D00"/>
                </a:solidFill>
                <a:latin typeface="Times New Roman" panose="02020603050405020304" pitchFamily="18" charset="0"/>
                <a:cs typeface="Times New Roman" panose="02020603050405020304" pitchFamily="18" charset="0"/>
              </a:rPr>
              <a:t> Extract, Herring Oil, Chelated Potassium Chloride, Chelated </a:t>
            </a:r>
            <a:r>
              <a:rPr lang="en-US" altLang="en-US" sz="1650" dirty="0" err="1">
                <a:solidFill>
                  <a:srgbClr val="460D00"/>
                </a:solidFill>
                <a:latin typeface="Times New Roman" panose="02020603050405020304" pitchFamily="18" charset="0"/>
                <a:cs typeface="Times New Roman" panose="02020603050405020304" pitchFamily="18" charset="0"/>
              </a:rPr>
              <a:t>Dicalcium</a:t>
            </a:r>
            <a:r>
              <a:rPr lang="en-US" altLang="en-US" sz="1650" dirty="0">
                <a:solidFill>
                  <a:srgbClr val="460D00"/>
                </a:solidFill>
                <a:latin typeface="Times New Roman" panose="02020603050405020304" pitchFamily="18" charset="0"/>
                <a:cs typeface="Times New Roman" panose="02020603050405020304" pitchFamily="18" charset="0"/>
              </a:rPr>
              <a:t> Phosphate, Vitamin E Supplement, Dried Lactobacillus acidophilus Fermentation Product*, Dried Bacillus subtilis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thermophilum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650" dirty="0" err="1">
                <a:solidFill>
                  <a:srgbClr val="460D00"/>
                </a:solidFill>
                <a:latin typeface="Times New Roman" panose="02020603050405020304" pitchFamily="18" charset="0"/>
                <a:cs typeface="Times New Roman" panose="02020603050405020304" pitchFamily="18" charset="0"/>
              </a:rPr>
              <a:t>Longum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Dried Enterococcus </a:t>
            </a:r>
            <a:r>
              <a:rPr lang="en-US" altLang="en-US" sz="1650" dirty="0" err="1">
                <a:solidFill>
                  <a:srgbClr val="460D00"/>
                </a:solidFill>
                <a:latin typeface="Times New Roman" panose="02020603050405020304" pitchFamily="18" charset="0"/>
                <a:cs typeface="Times New Roman" panose="02020603050405020304" pitchFamily="18" charset="0"/>
              </a:rPr>
              <a:t>faecium</a:t>
            </a:r>
            <a:r>
              <a:rPr lang="en-US" altLang="en-US" sz="1650" dirty="0">
                <a:solidFill>
                  <a:srgbClr val="460D00"/>
                </a:solidFill>
                <a:latin typeface="Times New Roman" panose="02020603050405020304" pitchFamily="18" charset="0"/>
                <a:cs typeface="Times New Roman" panose="02020603050405020304" pitchFamily="18" charset="0"/>
              </a:rPr>
              <a:t> Fermentation Product*, Chelated Calcium Carbonate, Chelated Choline Chloride, Chelated Zinc Sulfate, Vitamin A Supplement, Vitamin D3 Supplement, Chelated Ferrous Sulfate, Chelated Copper Sulfate, Chelated Manganese Sulfate, Niacin, Chelated Calcium </a:t>
            </a:r>
            <a:r>
              <a:rPr lang="en-US" altLang="en-US" sz="1650" dirty="0" err="1">
                <a:solidFill>
                  <a:srgbClr val="460D00"/>
                </a:solidFill>
                <a:latin typeface="Times New Roman" panose="02020603050405020304" pitchFamily="18" charset="0"/>
                <a:cs typeface="Times New Roman" panose="02020603050405020304" pitchFamily="18" charset="0"/>
              </a:rPr>
              <a:t>Pantothenate</a:t>
            </a:r>
            <a:r>
              <a:rPr lang="en-US" altLang="en-US" sz="1650" dirty="0">
                <a:solidFill>
                  <a:srgbClr val="460D00"/>
                </a:solidFill>
                <a:latin typeface="Times New Roman" panose="02020603050405020304" pitchFamily="18" charset="0"/>
                <a:cs typeface="Times New Roman" panose="02020603050405020304" pitchFamily="18" charset="0"/>
              </a:rPr>
              <a:t>, Vitamin B-12 Supplement, Folic Acid, Riboflavin, Sodium Selenite, Pyridoxine Hydrochloride, Chelated Calcium Iodate, Thiamine Mononitrate, Biotin, Chelated Cobalt Sulfate, Rosemary Extract.</a:t>
            </a:r>
          </a:p>
          <a:p>
            <a:pPr eaLnBrk="1" hangingPunct="1">
              <a:spcBef>
                <a:spcPct val="0"/>
              </a:spcBef>
              <a:buFontTx/>
              <a:buNone/>
              <a:defRPr/>
            </a:pPr>
            <a:endParaRPr lang="en-US" altLang="en-US" sz="200" dirty="0">
              <a:solidFill>
                <a:srgbClr val="460D00"/>
              </a:solidFill>
              <a:latin typeface="Times New Roman" panose="02020603050405020304" pitchFamily="18" charset="0"/>
              <a:cs typeface="Times New Roman" panose="02020603050405020304" pitchFamily="18" charset="0"/>
            </a:endParaRPr>
          </a:p>
          <a:p>
            <a:pPr>
              <a:buNone/>
              <a:defRPr/>
            </a:pPr>
            <a:r>
              <a:rPr lang="en-US" altLang="en-US" sz="165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sz="1650" baseline="30000" dirty="0"/>
              <a:t> </a:t>
            </a:r>
            <a:r>
              <a:rPr lang="en-US" altLang="en-US" sz="1650" dirty="0">
                <a:solidFill>
                  <a:srgbClr val="460D00"/>
                </a:solidFill>
                <a:latin typeface="Times New Roman" panose="02020603050405020304" pitchFamily="18" charset="0"/>
                <a:cs typeface="Times New Roman" panose="02020603050405020304" pitchFamily="18" charset="0"/>
              </a:rPr>
              <a:t>CFU/</a:t>
            </a:r>
            <a:r>
              <a:rPr lang="en-US" altLang="en-US" sz="1650" dirty="0" err="1">
                <a:solidFill>
                  <a:srgbClr val="460D00"/>
                </a:solidFill>
                <a:latin typeface="Times New Roman" panose="02020603050405020304" pitchFamily="18" charset="0"/>
                <a:cs typeface="Times New Roman" panose="02020603050405020304" pitchFamily="18" charset="0"/>
              </a:rPr>
              <a:t>lb</a:t>
            </a:r>
            <a:r>
              <a:rPr lang="en-US" altLang="en-US" sz="1650" dirty="0">
                <a:solidFill>
                  <a:srgbClr val="460D00"/>
                </a:solidFill>
                <a:latin typeface="Times New Roman" panose="02020603050405020304" pitchFamily="18" charset="0"/>
                <a:cs typeface="Times New Roman" panose="02020603050405020304" pitchFamily="18" charset="0"/>
              </a:rPr>
              <a:t> MIN</a:t>
            </a:r>
          </a:p>
        </p:txBody>
      </p:sp>
      <p:sp>
        <p:nvSpPr>
          <p:cNvPr id="18" name="Rectangle 17"/>
          <p:cNvSpPr>
            <a:spLocks noChangeArrowheads="1"/>
          </p:cNvSpPr>
          <p:nvPr/>
        </p:nvSpPr>
        <p:spPr bwMode="auto">
          <a:xfrm>
            <a:off x="6475413" y="5029200"/>
            <a:ext cx="2413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25%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12%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3510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430 KCAL/CUP</a:t>
            </a:r>
          </a:p>
        </p:txBody>
      </p:sp>
      <p:pic>
        <p:nvPicPr>
          <p:cNvPr id="8" name="Picture 7">
            <a:extLst>
              <a:ext uri="{FF2B5EF4-FFF2-40B4-BE49-F238E27FC236}">
                <a16:creationId xmlns:a16="http://schemas.microsoft.com/office/drawing/2014/main" id="{F7189C56-EDA4-485A-AAC7-2FB8CA8C0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389" y="1910927"/>
            <a:ext cx="2094524" cy="3141786"/>
          </a:xfrm>
          <a:prstGeom prst="rect">
            <a:avLst/>
          </a:prstGeom>
        </p:spPr>
      </p:pic>
      <p:sp>
        <p:nvSpPr>
          <p:cNvPr id="4" name="Slide Number Placeholder 3">
            <a:extLst>
              <a:ext uri="{FF2B5EF4-FFF2-40B4-BE49-F238E27FC236}">
                <a16:creationId xmlns:a16="http://schemas.microsoft.com/office/drawing/2014/main" id="{229F2C50-1889-4EE7-A694-ED18A94F5323}"/>
              </a:ext>
            </a:extLst>
          </p:cNvPr>
          <p:cNvSpPr>
            <a:spLocks noGrp="1"/>
          </p:cNvSpPr>
          <p:nvPr>
            <p:ph type="sldNum" sz="quarter" idx="12"/>
          </p:nvPr>
        </p:nvSpPr>
        <p:spPr/>
        <p:txBody>
          <a:bodyPr/>
          <a:lstStyle/>
          <a:p>
            <a:fld id="{5381D904-3104-4963-AE3F-69835CADBB4D}" type="slidenum">
              <a:rPr lang="en-US" smtClean="0"/>
              <a:t>54</a:t>
            </a:fld>
            <a:endParaRPr lang="en-US"/>
          </a:p>
        </p:txBody>
      </p:sp>
    </p:spTree>
    <p:extLst>
      <p:ext uri="{BB962C8B-B14F-4D97-AF65-F5344CB8AC3E}">
        <p14:creationId xmlns:p14="http://schemas.microsoft.com/office/powerpoint/2010/main" val="628570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275590" y="4025455"/>
            <a:ext cx="868838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200" b="1" dirty="0">
                <a:solidFill>
                  <a:srgbClr val="460D00"/>
                </a:solidFill>
                <a:latin typeface="Cambria" panose="02040503050406030204" pitchFamily="18" charset="0"/>
              </a:rPr>
              <a:t>All our cat foods, both kibble and canned formulas, are “</a:t>
            </a:r>
            <a:r>
              <a:rPr lang="en-US" altLang="en-US" sz="2200" b="1" dirty="0" err="1">
                <a:solidFill>
                  <a:srgbClr val="460D00"/>
                </a:solidFill>
                <a:latin typeface="Cambria" panose="02040503050406030204" pitchFamily="18" charset="0"/>
              </a:rPr>
              <a:t>Uristic</a:t>
            </a:r>
            <a:r>
              <a:rPr lang="en-US" altLang="en-US" sz="2200" b="1" dirty="0">
                <a:solidFill>
                  <a:srgbClr val="460D00"/>
                </a:solidFill>
                <a:latin typeface="Cambria" panose="02040503050406030204" pitchFamily="18" charset="0"/>
              </a:rPr>
              <a:t>” </a:t>
            </a:r>
          </a:p>
          <a:p>
            <a:pPr eaLnBrk="1" hangingPunct="1">
              <a:spcBef>
                <a:spcPct val="0"/>
              </a:spcBef>
            </a:pPr>
            <a:r>
              <a:rPr lang="en-US" altLang="en-US" sz="2200" b="1" dirty="0">
                <a:solidFill>
                  <a:srgbClr val="460D00"/>
                </a:solidFill>
                <a:latin typeface="Cambria" panose="02040503050406030204" pitchFamily="18" charset="0"/>
              </a:rPr>
              <a:t>This means they contain 1% Methionine</a:t>
            </a:r>
          </a:p>
          <a:p>
            <a:pPr eaLnBrk="1" hangingPunct="1">
              <a:spcBef>
                <a:spcPct val="0"/>
              </a:spcBef>
            </a:pPr>
            <a:r>
              <a:rPr lang="en-US" altLang="en-US" sz="2200" b="1" dirty="0">
                <a:solidFill>
                  <a:srgbClr val="460D00"/>
                </a:solidFill>
                <a:latin typeface="Cambria" panose="02040503050406030204" pitchFamily="18" charset="0"/>
              </a:rPr>
              <a:t>We supplement the level that naturally occurs in meat</a:t>
            </a:r>
          </a:p>
          <a:p>
            <a:pPr lvl="1" eaLnBrk="1" hangingPunct="1">
              <a:spcBef>
                <a:spcPct val="0"/>
              </a:spcBef>
              <a:buFont typeface="Arial" panose="020B0604020202020204" pitchFamily="34" charset="0"/>
              <a:buChar char="•"/>
            </a:pPr>
            <a:r>
              <a:rPr lang="en-US" altLang="en-US" sz="2200" b="1" dirty="0">
                <a:solidFill>
                  <a:srgbClr val="460D00"/>
                </a:solidFill>
                <a:latin typeface="Cambria" panose="02040503050406030204" pitchFamily="18" charset="0"/>
              </a:rPr>
              <a:t>Methionine is an amino acid known to prevent urine crystals, prevent inflammation, and control ammonia. </a:t>
            </a:r>
          </a:p>
          <a:p>
            <a:pPr lvl="1" eaLnBrk="1" hangingPunct="1">
              <a:spcBef>
                <a:spcPct val="0"/>
              </a:spcBef>
              <a:buFont typeface="Arial" panose="020B0604020202020204" pitchFamily="34" charset="0"/>
              <a:buChar char="•"/>
            </a:pPr>
            <a:r>
              <a:rPr lang="en-US" altLang="en-US" sz="2200" b="1" dirty="0">
                <a:solidFill>
                  <a:srgbClr val="460D00"/>
                </a:solidFill>
                <a:latin typeface="Cambria" panose="02040503050406030204" pitchFamily="18" charset="0"/>
              </a:rPr>
              <a:t>This will help prevent development of urinary tract problems</a:t>
            </a:r>
          </a:p>
        </p:txBody>
      </p:sp>
      <p:pic>
        <p:nvPicPr>
          <p:cNvPr id="2050" name="Picture 2" descr="C:\Users\Nathalie\Documents\Nexpet\GMCN\Images\urist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39268"/>
            <a:ext cx="1142671" cy="99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8600"/>
            <a:ext cx="70024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2964" y="1772095"/>
            <a:ext cx="141446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8912" y="1712826"/>
            <a:ext cx="1813252" cy="2239439"/>
          </a:xfrm>
          <a:prstGeom prst="rect">
            <a:avLst/>
          </a:prstGeom>
        </p:spPr>
      </p:pic>
      <p:sp>
        <p:nvSpPr>
          <p:cNvPr id="13" name="Rectangle 12"/>
          <p:cNvSpPr/>
          <p:nvPr/>
        </p:nvSpPr>
        <p:spPr>
          <a:xfrm>
            <a:off x="-152674" y="997010"/>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Formulas for Cats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10" y="1751775"/>
            <a:ext cx="1487345" cy="2169044"/>
          </a:xfrm>
          <a:prstGeom prst="rect">
            <a:avLst/>
          </a:prstGeom>
        </p:spPr>
      </p:pic>
      <p:sp>
        <p:nvSpPr>
          <p:cNvPr id="3" name="Slide Number Placeholder 2">
            <a:extLst>
              <a:ext uri="{FF2B5EF4-FFF2-40B4-BE49-F238E27FC236}">
                <a16:creationId xmlns:a16="http://schemas.microsoft.com/office/drawing/2014/main" id="{61B7CD9D-2D67-466E-B3FB-C0E896673370}"/>
              </a:ext>
            </a:extLst>
          </p:cNvPr>
          <p:cNvSpPr>
            <a:spLocks noGrp="1"/>
          </p:cNvSpPr>
          <p:nvPr>
            <p:ph type="sldNum" sz="quarter" idx="12"/>
          </p:nvPr>
        </p:nvSpPr>
        <p:spPr>
          <a:xfrm>
            <a:off x="6825298" y="118553"/>
            <a:ext cx="2133600" cy="365125"/>
          </a:xfrm>
        </p:spPr>
        <p:txBody>
          <a:bodyPr/>
          <a:lstStyle/>
          <a:p>
            <a:fld id="{5381D904-3104-4963-AE3F-69835CADBB4D}" type="slidenum">
              <a:rPr lang="en-US" smtClean="0"/>
              <a:t>55</a:t>
            </a:fld>
            <a:endParaRPr lang="en-US" dirty="0"/>
          </a:p>
        </p:txBody>
      </p:sp>
      <p:pic>
        <p:nvPicPr>
          <p:cNvPr id="14" name="Picture 13">
            <a:extLst>
              <a:ext uri="{FF2B5EF4-FFF2-40B4-BE49-F238E27FC236}">
                <a16:creationId xmlns:a16="http://schemas.microsoft.com/office/drawing/2014/main" id="{911F85FD-1E8C-4436-9366-23E8D6F66D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1764" y="1751775"/>
            <a:ext cx="1487345" cy="2231018"/>
          </a:xfrm>
          <a:prstGeom prst="rect">
            <a:avLst/>
          </a:prstGeom>
        </p:spPr>
      </p:pic>
    </p:spTree>
    <p:extLst>
      <p:ext uri="{BB962C8B-B14F-4D97-AF65-F5344CB8AC3E}">
        <p14:creationId xmlns:p14="http://schemas.microsoft.com/office/powerpoint/2010/main" val="8327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1500"/>
                                        <p:tgtEl>
                                          <p:spTgt spid="10">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1500"/>
                                        <p:tgtEl>
                                          <p:spTgt spid="10">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fade">
                                      <p:cBhvr>
                                        <p:cTn id="39" dur="1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299642" y="2678178"/>
            <a:ext cx="5275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F3214"/>
                </a:solidFill>
                <a:latin typeface="Cambria" panose="02040503050406030204" pitchFamily="18" charset="0"/>
              </a:rPr>
              <a:t>Both low fat AND low calorie – under 350 calories per cup</a:t>
            </a:r>
          </a:p>
        </p:txBody>
      </p:sp>
      <p:sp>
        <p:nvSpPr>
          <p:cNvPr id="19" name="Rectangle 18"/>
          <p:cNvSpPr>
            <a:spLocks noChangeArrowheads="1"/>
          </p:cNvSpPr>
          <p:nvPr/>
        </p:nvSpPr>
        <p:spPr bwMode="auto">
          <a:xfrm>
            <a:off x="424260" y="4602889"/>
            <a:ext cx="5026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7F3214"/>
                </a:solidFill>
                <a:latin typeface="Cambria" panose="02040503050406030204" pitchFamily="18" charset="0"/>
              </a:rPr>
              <a:t>Separate Feeding charts for weight loss and weight maintenance</a:t>
            </a:r>
          </a:p>
        </p:txBody>
      </p:sp>
      <p:sp>
        <p:nvSpPr>
          <p:cNvPr id="20" name="Rectangle 19"/>
          <p:cNvSpPr>
            <a:spLocks noChangeArrowheads="1"/>
          </p:cNvSpPr>
          <p:nvPr/>
        </p:nvSpPr>
        <p:spPr bwMode="auto">
          <a:xfrm>
            <a:off x="503237" y="1865048"/>
            <a:ext cx="4707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Formulated especially for adult, senior and less active cats</a:t>
            </a:r>
          </a:p>
        </p:txBody>
      </p:sp>
      <p:sp>
        <p:nvSpPr>
          <p:cNvPr id="21" name="Rectangle 20"/>
          <p:cNvSpPr>
            <a:spLocks noChangeArrowheads="1"/>
          </p:cNvSpPr>
          <p:nvPr/>
        </p:nvSpPr>
        <p:spPr bwMode="auto">
          <a:xfrm>
            <a:off x="1098077" y="6139564"/>
            <a:ext cx="3766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000" b="1" dirty="0">
                <a:solidFill>
                  <a:srgbClr val="7F3214"/>
                </a:solidFill>
                <a:latin typeface="Cambria" panose="02040503050406030204" pitchFamily="18" charset="0"/>
              </a:rPr>
              <a:t>Available in: 4lb and 12lb bags</a:t>
            </a:r>
          </a:p>
          <a:p>
            <a:pPr algn="ctr" eaLnBrk="1" hangingPunct="1">
              <a:spcBef>
                <a:spcPct val="0"/>
              </a:spcBef>
              <a:buFontTx/>
              <a:buNone/>
            </a:pPr>
            <a:r>
              <a:rPr lang="en-US" altLang="en-US" sz="2000" b="1" dirty="0">
                <a:solidFill>
                  <a:srgbClr val="7F3214"/>
                </a:solidFill>
                <a:latin typeface="Cambria" panose="02040503050406030204" pitchFamily="18" charset="0"/>
              </a:rPr>
              <a:t>(1.8 kg and 5.4 kg)</a:t>
            </a:r>
          </a:p>
        </p:txBody>
      </p:sp>
      <p:sp>
        <p:nvSpPr>
          <p:cNvPr id="14" name="Rectangle 13"/>
          <p:cNvSpPr/>
          <p:nvPr/>
        </p:nvSpPr>
        <p:spPr>
          <a:xfrm>
            <a:off x="76200" y="1334949"/>
            <a:ext cx="9591040" cy="523220"/>
          </a:xfrm>
          <a:prstGeom prst="rect">
            <a:avLst/>
          </a:prstGeom>
          <a:noFill/>
        </p:spPr>
        <p:txBody>
          <a:bodyPr>
            <a:spAutoFit/>
          </a:bodyPr>
          <a:lstStyle/>
          <a:p>
            <a:r>
              <a:rPr lang="en-US" sz="2800" b="1" i="1" dirty="0">
                <a:ln w="12700">
                  <a:solidFill>
                    <a:srgbClr val="39234D"/>
                  </a:solidFill>
                  <a:prstDash val="solid"/>
                </a:ln>
                <a:solidFill>
                  <a:srgbClr val="613C83"/>
                </a:solidFill>
                <a:latin typeface="Constantia" panose="02030602050306030303" pitchFamily="18" charset="0"/>
              </a:rPr>
              <a:t>Grain Free Non-GMO Weight Control/Hairball Recipe</a:t>
            </a:r>
          </a:p>
        </p:txBody>
      </p:sp>
      <p:sp>
        <p:nvSpPr>
          <p:cNvPr id="25" name="Rectangle 24"/>
          <p:cNvSpPr>
            <a:spLocks noChangeArrowheads="1"/>
          </p:cNvSpPr>
          <p:nvPr/>
        </p:nvSpPr>
        <p:spPr bwMode="auto">
          <a:xfrm>
            <a:off x="231491" y="3451749"/>
            <a:ext cx="5638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a:solidFill>
                  <a:srgbClr val="543019"/>
                </a:solidFill>
                <a:latin typeface="Cambria" panose="02040503050406030204" pitchFamily="18" charset="0"/>
              </a:rPr>
              <a:t>7% fiber for optimal hairball prevention – also good for weight loss and seniors to prevent constipation</a:t>
            </a:r>
          </a:p>
        </p:txBody>
      </p:sp>
      <p:sp>
        <p:nvSpPr>
          <p:cNvPr id="26" name="Rectangle 25"/>
          <p:cNvSpPr>
            <a:spLocks noChangeArrowheads="1"/>
          </p:cNvSpPr>
          <p:nvPr/>
        </p:nvSpPr>
        <p:spPr bwMode="auto">
          <a:xfrm>
            <a:off x="161821" y="5381130"/>
            <a:ext cx="5638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dirty="0" err="1">
                <a:solidFill>
                  <a:srgbClr val="543019"/>
                </a:solidFill>
                <a:latin typeface="Cambria" panose="02040503050406030204" pitchFamily="18" charset="0"/>
              </a:rPr>
              <a:t>Uristic</a:t>
            </a:r>
            <a:r>
              <a:rPr lang="en-US" altLang="en-US" sz="2200" b="1" dirty="0">
                <a:solidFill>
                  <a:srgbClr val="543019"/>
                </a:solidFill>
                <a:latin typeface="Cambria" panose="02040503050406030204" pitchFamily="18" charset="0"/>
              </a:rPr>
              <a:t> – just like all our other formulas for cats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9735" y="1988079"/>
            <a:ext cx="2978332" cy="4343400"/>
          </a:xfrm>
          <a:prstGeom prst="rect">
            <a:avLst/>
          </a:prstGeom>
        </p:spPr>
      </p:pic>
      <p:pic>
        <p:nvPicPr>
          <p:cNvPr id="22" name="Picture 2" descr="C:\Users\Nathalie\Documents\Nexpet\GMCN\Images\uris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926" y="5593464"/>
            <a:ext cx="1252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6433DE0-49FE-492B-9C0B-86EDB8122298}"/>
              </a:ext>
            </a:extLst>
          </p:cNvPr>
          <p:cNvSpPr>
            <a:spLocks noGrp="1"/>
          </p:cNvSpPr>
          <p:nvPr>
            <p:ph type="sldNum" sz="quarter" idx="12"/>
          </p:nvPr>
        </p:nvSpPr>
        <p:spPr/>
        <p:txBody>
          <a:bodyPr/>
          <a:lstStyle/>
          <a:p>
            <a:fld id="{5381D904-3104-4963-AE3F-69835CADBB4D}" type="slidenum">
              <a:rPr lang="en-US" smtClean="0"/>
              <a:t>56</a:t>
            </a:fld>
            <a:endParaRPr lang="en-US"/>
          </a:p>
        </p:txBody>
      </p:sp>
    </p:spTree>
    <p:extLst>
      <p:ext uri="{BB962C8B-B14F-4D97-AF65-F5344CB8AC3E}">
        <p14:creationId xmlns:p14="http://schemas.microsoft.com/office/powerpoint/2010/main" val="4691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5"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52400" y="1355613"/>
            <a:ext cx="9591040" cy="954107"/>
          </a:xfrm>
          <a:prstGeom prst="rect">
            <a:avLst/>
          </a:prstGeom>
          <a:noFill/>
        </p:spPr>
        <p:txBody>
          <a:bodyPr>
            <a:spAutoFit/>
          </a:bodyPr>
          <a:lstStyle/>
          <a:p>
            <a:pPr algn="ctr"/>
            <a:r>
              <a:rPr lang="en-US" sz="2800" b="1" i="1" dirty="0">
                <a:ln w="12700">
                  <a:solidFill>
                    <a:srgbClr val="39234D"/>
                  </a:solidFill>
                  <a:prstDash val="solid"/>
                </a:ln>
                <a:solidFill>
                  <a:srgbClr val="613C83"/>
                </a:solidFill>
                <a:latin typeface="Constantia" panose="02030602050306030303" pitchFamily="18" charset="0"/>
              </a:rPr>
              <a:t>Grain Free Non-GMO Weight Control/Hairball Recipe</a:t>
            </a:r>
          </a:p>
          <a:p>
            <a:pPr algn="ctr"/>
            <a:r>
              <a:rPr lang="en-US" sz="2800" b="1" i="1" dirty="0">
                <a:ln w="12700">
                  <a:solidFill>
                    <a:srgbClr val="39234D"/>
                  </a:solidFill>
                  <a:prstDash val="solid"/>
                </a:ln>
                <a:solidFill>
                  <a:srgbClr val="613C83"/>
                </a:solidFill>
                <a:latin typeface="Constantia" panose="02030602050306030303" pitchFamily="18" charset="0"/>
              </a:rPr>
              <a:t>Ingredients</a:t>
            </a:r>
          </a:p>
        </p:txBody>
      </p:sp>
      <p:sp>
        <p:nvSpPr>
          <p:cNvPr id="12" name="Rectangle 11"/>
          <p:cNvSpPr>
            <a:spLocks noChangeArrowheads="1"/>
          </p:cNvSpPr>
          <p:nvPr/>
        </p:nvSpPr>
        <p:spPr bwMode="auto">
          <a:xfrm>
            <a:off x="2899711" y="2410890"/>
            <a:ext cx="6257290" cy="433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Chicken Meal, Yellow Peas, Lentils, Pea Flour, Sweet Potato, Chicken Fat (preserved with Mixed Tocopherols), Dried Egg, Whitefish Meal, Pea Protein, Tapioca, Natural Chicken Liver Flavor, Brewers Dried Yeast, Powdered Cellulose, Dried Tomato Pomace, Lecithin, DL-Methionine, Calcium Carbonate, L-Lysine, Salt, Taurine, Yucca </a:t>
            </a:r>
            <a:r>
              <a:rPr lang="en-US" altLang="en-US" sz="1700" dirty="0" err="1">
                <a:solidFill>
                  <a:srgbClr val="460D00"/>
                </a:solidFill>
                <a:latin typeface="Times New Roman" panose="02020603050405020304" pitchFamily="18" charset="0"/>
                <a:cs typeface="Times New Roman" panose="02020603050405020304" pitchFamily="18" charset="0"/>
              </a:rPr>
              <a:t>Schidigera</a:t>
            </a:r>
            <a:r>
              <a:rPr lang="en-US" altLang="en-US" sz="1700" dirty="0">
                <a:solidFill>
                  <a:srgbClr val="460D00"/>
                </a:solidFill>
                <a:latin typeface="Times New Roman" panose="02020603050405020304" pitchFamily="18" charset="0"/>
                <a:cs typeface="Times New Roman" panose="02020603050405020304" pitchFamily="18" charset="0"/>
              </a:rPr>
              <a:t> Extract, Vitamin E Supplement, Niacin Supplement, Thiamine Mononitrate, Pyridoxine Hydrochloride, Riboflavin Supplement, Ascorbic Acid, Biotin, d-Calcium </a:t>
            </a:r>
            <a:r>
              <a:rPr lang="en-US" altLang="en-US" sz="1700" dirty="0" err="1">
                <a:solidFill>
                  <a:srgbClr val="460D00"/>
                </a:solidFill>
                <a:latin typeface="Times New Roman" panose="02020603050405020304" pitchFamily="18" charset="0"/>
                <a:cs typeface="Times New Roman" panose="02020603050405020304" pitchFamily="18" charset="0"/>
              </a:rPr>
              <a:t>Pantothenate</a:t>
            </a:r>
            <a:r>
              <a:rPr lang="en-US" altLang="en-US" sz="1700" dirty="0">
                <a:solidFill>
                  <a:srgbClr val="460D00"/>
                </a:solidFill>
                <a:latin typeface="Times New Roman" panose="02020603050405020304" pitchFamily="18" charset="0"/>
                <a:cs typeface="Times New Roman" panose="02020603050405020304" pitchFamily="18" charset="0"/>
              </a:rPr>
              <a:t>, Vitamin B12 Supplement, Vitamin A Acetate, Vitamin D3 Supplement, Folic Acid, Potassium Chloride, Ferrous Sulfate, Zinc Sulfate, Zinc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Iron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Copper Sulfate, Zinc Oxide, Manganese Sulfate, Manganese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Copper </a:t>
            </a:r>
            <a:r>
              <a:rPr lang="en-US" altLang="en-US" sz="1700" dirty="0" err="1">
                <a:solidFill>
                  <a:srgbClr val="460D00"/>
                </a:solidFill>
                <a:latin typeface="Times New Roman" panose="02020603050405020304" pitchFamily="18" charset="0"/>
                <a:cs typeface="Times New Roman" panose="02020603050405020304" pitchFamily="18" charset="0"/>
              </a:rPr>
              <a:t>Proteinate</a:t>
            </a:r>
            <a:r>
              <a:rPr lang="en-US" altLang="en-US" sz="1700" dirty="0">
                <a:solidFill>
                  <a:srgbClr val="460D00"/>
                </a:solidFill>
                <a:latin typeface="Times New Roman" panose="02020603050405020304" pitchFamily="18" charset="0"/>
                <a:cs typeface="Times New Roman" panose="02020603050405020304" pitchFamily="18" charset="0"/>
              </a:rPr>
              <a:t>, </a:t>
            </a:r>
            <a:r>
              <a:rPr lang="en-US" altLang="en-US" sz="1700" dirty="0" err="1">
                <a:solidFill>
                  <a:srgbClr val="460D00"/>
                </a:solidFill>
                <a:latin typeface="Times New Roman" panose="02020603050405020304" pitchFamily="18" charset="0"/>
                <a:cs typeface="Times New Roman" panose="02020603050405020304" pitchFamily="18" charset="0"/>
              </a:rPr>
              <a:t>Manganous</a:t>
            </a:r>
            <a:r>
              <a:rPr lang="en-US" altLang="en-US" sz="1700" dirty="0">
                <a:solidFill>
                  <a:srgbClr val="460D00"/>
                </a:solidFill>
                <a:latin typeface="Times New Roman" panose="02020603050405020304" pitchFamily="18" charset="0"/>
                <a:cs typeface="Times New Roman" panose="02020603050405020304" pitchFamily="18" charset="0"/>
              </a:rPr>
              <a:t> Oxide, Sodium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Selenite, Calcium Iodate.</a:t>
            </a:r>
          </a:p>
          <a:p>
            <a:pPr eaLnBrk="1" hangingPunct="1">
              <a:spcBef>
                <a:spcPct val="0"/>
              </a:spcBef>
              <a:buFontTx/>
              <a:buNone/>
            </a:pPr>
            <a:endParaRPr lang="en-US" altLang="en-US" sz="1000" dirty="0">
              <a:solidFill>
                <a:srgbClr val="460D00"/>
              </a:solidFill>
              <a:latin typeface="Times New Roman" panose="02020603050405020304" pitchFamily="18" charset="0"/>
              <a:cs typeface="Times New Roman" panose="02020603050405020304" pitchFamily="18" charset="0"/>
            </a:endParaRPr>
          </a:p>
          <a:p>
            <a:pPr>
              <a:buNone/>
            </a:pPr>
            <a:r>
              <a:rPr lang="en-US" altLang="en-US" sz="17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700" baseline="30000" dirty="0"/>
              <a:t> </a:t>
            </a:r>
            <a:r>
              <a:rPr lang="en-US" altLang="en-US" sz="1700" dirty="0">
                <a:solidFill>
                  <a:srgbClr val="460D00"/>
                </a:solidFill>
                <a:latin typeface="Times New Roman" panose="02020603050405020304" pitchFamily="18" charset="0"/>
                <a:cs typeface="Times New Roman" panose="02020603050405020304" pitchFamily="18" charset="0"/>
              </a:rPr>
              <a:t>CFU/</a:t>
            </a:r>
            <a:r>
              <a:rPr lang="en-US" altLang="en-US" sz="1700" dirty="0" err="1">
                <a:solidFill>
                  <a:srgbClr val="460D00"/>
                </a:solidFill>
                <a:latin typeface="Times New Roman" panose="02020603050405020304" pitchFamily="18" charset="0"/>
                <a:cs typeface="Times New Roman" panose="02020603050405020304" pitchFamily="18" charset="0"/>
              </a:rPr>
              <a:t>lb</a:t>
            </a:r>
            <a:r>
              <a:rPr lang="en-US" altLang="en-US" sz="170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152400" y="5031680"/>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30%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8% min 10% max</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7.0%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2950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350 KCAL/CUP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67613"/>
            <a:ext cx="2008473" cy="2929022"/>
          </a:xfrm>
          <a:prstGeom prst="rect">
            <a:avLst/>
          </a:prstGeom>
        </p:spPr>
      </p:pic>
      <p:sp>
        <p:nvSpPr>
          <p:cNvPr id="3" name="Slide Number Placeholder 2">
            <a:extLst>
              <a:ext uri="{FF2B5EF4-FFF2-40B4-BE49-F238E27FC236}">
                <a16:creationId xmlns:a16="http://schemas.microsoft.com/office/drawing/2014/main" id="{AF87B032-A903-4940-AD41-987160D9622A}"/>
              </a:ext>
            </a:extLst>
          </p:cNvPr>
          <p:cNvSpPr>
            <a:spLocks noGrp="1"/>
          </p:cNvSpPr>
          <p:nvPr>
            <p:ph type="sldNum" sz="quarter" idx="12"/>
          </p:nvPr>
        </p:nvSpPr>
        <p:spPr/>
        <p:txBody>
          <a:bodyPr/>
          <a:lstStyle/>
          <a:p>
            <a:fld id="{5381D904-3104-4963-AE3F-69835CADBB4D}" type="slidenum">
              <a:rPr lang="en-US" smtClean="0"/>
              <a:t>57</a:t>
            </a:fld>
            <a:endParaRPr lang="en-US"/>
          </a:p>
        </p:txBody>
      </p:sp>
    </p:spTree>
    <p:extLst>
      <p:ext uri="{BB962C8B-B14F-4D97-AF65-F5344CB8AC3E}">
        <p14:creationId xmlns:p14="http://schemas.microsoft.com/office/powerpoint/2010/main" val="152317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371054"/>
            <a:ext cx="9591040" cy="523220"/>
          </a:xfrm>
          <a:prstGeom prst="rect">
            <a:avLst/>
          </a:prstGeom>
          <a:noFill/>
        </p:spPr>
        <p:txBody>
          <a:bodyPr>
            <a:spAutoFit/>
          </a:bodyPr>
          <a:lstStyle/>
          <a:p>
            <a:pPr algn="ctr" eaLnBrk="1" fontAlgn="auto" hangingPunct="1">
              <a:spcBef>
                <a:spcPts val="0"/>
              </a:spcBef>
              <a:spcAft>
                <a:spcPts val="0"/>
              </a:spcAft>
              <a:defRPr/>
            </a:pPr>
            <a:r>
              <a:rPr lang="en-US" sz="2800" b="1" i="1" dirty="0">
                <a:ln w="12700">
                  <a:solidFill>
                    <a:srgbClr val="460D00"/>
                  </a:solidFill>
                  <a:prstDash val="solid"/>
                </a:ln>
                <a:solidFill>
                  <a:srgbClr val="81290D"/>
                </a:solidFill>
                <a:latin typeface="Constantia" panose="02030602050306030303" pitchFamily="18" charset="0"/>
              </a:rPr>
              <a:t>Grain Free Non-GMO formula for Cats and Kittens</a:t>
            </a:r>
          </a:p>
        </p:txBody>
      </p:sp>
      <p:sp>
        <p:nvSpPr>
          <p:cNvPr id="18" name="Rectangle 17"/>
          <p:cNvSpPr>
            <a:spLocks noChangeArrowheads="1"/>
          </p:cNvSpPr>
          <p:nvPr/>
        </p:nvSpPr>
        <p:spPr bwMode="auto">
          <a:xfrm>
            <a:off x="366712" y="2252544"/>
            <a:ext cx="49482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400" b="1" i="1" dirty="0">
                <a:solidFill>
                  <a:srgbClr val="7F3214"/>
                </a:solidFill>
                <a:latin typeface="Cambria" panose="02040503050406030204" pitchFamily="18" charset="0"/>
              </a:rPr>
              <a:t>Chicken Meal, Herring Meal &amp; Egg</a:t>
            </a:r>
          </a:p>
          <a:p>
            <a:pPr algn="ctr" eaLnBrk="1" hangingPunct="1">
              <a:spcBef>
                <a:spcPct val="0"/>
              </a:spcBef>
              <a:buFontTx/>
              <a:buNone/>
            </a:pPr>
            <a:endParaRPr lang="en-US" altLang="en-US" sz="2400" b="1" i="1" dirty="0">
              <a:solidFill>
                <a:srgbClr val="7F3214"/>
              </a:solidFill>
              <a:latin typeface="Cambria" panose="02040503050406030204" pitchFamily="18" charset="0"/>
            </a:endParaRPr>
          </a:p>
          <a:p>
            <a:pPr algn="ctr" eaLnBrk="1" hangingPunct="1">
              <a:spcBef>
                <a:spcPct val="0"/>
              </a:spcBef>
              <a:buFontTx/>
              <a:buNone/>
            </a:pPr>
            <a:r>
              <a:rPr lang="en-US" altLang="en-US" sz="2400" b="1" i="1" dirty="0">
                <a:solidFill>
                  <a:srgbClr val="543019"/>
                </a:solidFill>
                <a:latin typeface="Cambria" panose="02040503050406030204" pitchFamily="18" charset="0"/>
              </a:rPr>
              <a:t>With high levels of DL-Methionine for urinary tract health</a:t>
            </a:r>
          </a:p>
          <a:p>
            <a:pPr algn="ctr" eaLnBrk="1" hangingPunct="1">
              <a:spcBef>
                <a:spcPct val="0"/>
              </a:spcBef>
              <a:buFontTx/>
              <a:buNone/>
            </a:pPr>
            <a:endParaRPr lang="en-US" altLang="en-US" sz="2400" b="1" i="1" dirty="0">
              <a:solidFill>
                <a:srgbClr val="7F3214"/>
              </a:solidFill>
              <a:latin typeface="Cambria" panose="02040503050406030204" pitchFamily="18" charset="0"/>
            </a:endParaRPr>
          </a:p>
        </p:txBody>
      </p:sp>
      <p:sp>
        <p:nvSpPr>
          <p:cNvPr id="19" name="Rectangle 18"/>
          <p:cNvSpPr>
            <a:spLocks noChangeArrowheads="1"/>
          </p:cNvSpPr>
          <p:nvPr/>
        </p:nvSpPr>
        <p:spPr bwMode="auto">
          <a:xfrm>
            <a:off x="267154" y="3962400"/>
            <a:ext cx="5026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Three healthy animal proteins from chicken, fish, and egg sources</a:t>
            </a:r>
          </a:p>
        </p:txBody>
      </p:sp>
      <p:sp>
        <p:nvSpPr>
          <p:cNvPr id="21" name="Rectangle 20"/>
          <p:cNvSpPr>
            <a:spLocks noChangeArrowheads="1"/>
          </p:cNvSpPr>
          <p:nvPr/>
        </p:nvSpPr>
        <p:spPr bwMode="auto">
          <a:xfrm>
            <a:off x="1447800" y="5957957"/>
            <a:ext cx="4262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7F3214"/>
                </a:solidFill>
                <a:latin typeface="Cambria" panose="02040503050406030204" pitchFamily="18" charset="0"/>
              </a:rPr>
              <a:t>Available in: 3lb, 6lb and 12lb bags</a:t>
            </a:r>
          </a:p>
          <a:p>
            <a:pPr algn="ctr" eaLnBrk="1" hangingPunct="1">
              <a:spcBef>
                <a:spcPct val="0"/>
              </a:spcBef>
              <a:buFontTx/>
              <a:buNone/>
            </a:pPr>
            <a:r>
              <a:rPr lang="en-US" altLang="en-US" sz="2000" b="1" dirty="0">
                <a:solidFill>
                  <a:srgbClr val="7F3214"/>
                </a:solidFill>
                <a:latin typeface="Cambria" panose="02040503050406030204" pitchFamily="18" charset="0"/>
              </a:rPr>
              <a:t>(1.4 kg, 2.7 kg, and 5.4 kg)</a:t>
            </a:r>
          </a:p>
        </p:txBody>
      </p:sp>
      <p:pic>
        <p:nvPicPr>
          <p:cNvPr id="22" name="Picture 2" descr="C:\Users\Nathalie\Documents\Nexpet\GMCN\Images\uris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 y="5595414"/>
            <a:ext cx="1252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783319" y="4968194"/>
            <a:ext cx="4567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543019"/>
                </a:solidFill>
                <a:latin typeface="Cambria" panose="02040503050406030204" pitchFamily="18" charset="0"/>
              </a:rPr>
              <a:t>No potatoes or “pea starch” for lower glycemic index </a:t>
            </a:r>
          </a:p>
        </p:txBody>
      </p:sp>
      <p:sp>
        <p:nvSpPr>
          <p:cNvPr id="4" name="Slide Number Placeholder 3">
            <a:extLst>
              <a:ext uri="{FF2B5EF4-FFF2-40B4-BE49-F238E27FC236}">
                <a16:creationId xmlns:a16="http://schemas.microsoft.com/office/drawing/2014/main" id="{D356742F-1700-49BD-AD49-7C988166AB86}"/>
              </a:ext>
            </a:extLst>
          </p:cNvPr>
          <p:cNvSpPr>
            <a:spLocks noGrp="1"/>
          </p:cNvSpPr>
          <p:nvPr>
            <p:ph type="sldNum" sz="quarter" idx="12"/>
          </p:nvPr>
        </p:nvSpPr>
        <p:spPr/>
        <p:txBody>
          <a:bodyPr/>
          <a:lstStyle/>
          <a:p>
            <a:fld id="{5381D904-3104-4963-AE3F-69835CADBB4D}" type="slidenum">
              <a:rPr lang="en-US" smtClean="0"/>
              <a:t>58</a:t>
            </a:fld>
            <a:endParaRPr lang="en-US"/>
          </a:p>
        </p:txBody>
      </p:sp>
      <p:pic>
        <p:nvPicPr>
          <p:cNvPr id="12" name="Picture 11">
            <a:extLst>
              <a:ext uri="{FF2B5EF4-FFF2-40B4-BE49-F238E27FC236}">
                <a16:creationId xmlns:a16="http://schemas.microsoft.com/office/drawing/2014/main" id="{2E5FDD15-4BB5-465B-83B1-8DA71D8B9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121" y="2004298"/>
            <a:ext cx="3005053" cy="4507580"/>
          </a:xfrm>
          <a:prstGeom prst="rect">
            <a:avLst/>
          </a:prstGeom>
        </p:spPr>
      </p:pic>
    </p:spTree>
    <p:extLst>
      <p:ext uri="{BB962C8B-B14F-4D97-AF65-F5344CB8AC3E}">
        <p14:creationId xmlns:p14="http://schemas.microsoft.com/office/powerpoint/2010/main" val="1129388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2000"/>
                                        <p:tgtEl>
                                          <p:spTgt spid="1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267380"/>
            <a:ext cx="9591040" cy="954107"/>
          </a:xfrm>
          <a:prstGeom prst="rect">
            <a:avLst/>
          </a:prstGeom>
          <a:noFill/>
        </p:spPr>
        <p:txBody>
          <a:bodyPr>
            <a:spAutoFit/>
          </a:bodyPr>
          <a:lstStyle/>
          <a:p>
            <a:pPr algn="ctr" eaLnBrk="1" fontAlgn="auto" hangingPunct="1">
              <a:spcBef>
                <a:spcPts val="0"/>
              </a:spcBef>
              <a:spcAft>
                <a:spcPts val="0"/>
              </a:spcAft>
              <a:defRPr/>
            </a:pPr>
            <a:r>
              <a:rPr lang="en-US" sz="2800" b="1" i="1" dirty="0">
                <a:ln w="12700">
                  <a:solidFill>
                    <a:srgbClr val="460D00"/>
                  </a:solidFill>
                  <a:prstDash val="solid"/>
                </a:ln>
                <a:solidFill>
                  <a:srgbClr val="81290D"/>
                </a:solidFill>
                <a:latin typeface="Constantia" panose="02030602050306030303" pitchFamily="18" charset="0"/>
              </a:rPr>
              <a:t>Grain Free Non-GMO formula for Cats and Kittens Ingredients</a:t>
            </a:r>
          </a:p>
        </p:txBody>
      </p:sp>
      <p:sp>
        <p:nvSpPr>
          <p:cNvPr id="12" name="Rectangle 11"/>
          <p:cNvSpPr>
            <a:spLocks noChangeArrowheads="1"/>
          </p:cNvSpPr>
          <p:nvPr/>
        </p:nvSpPr>
        <p:spPr bwMode="auto">
          <a:xfrm>
            <a:off x="2724150" y="2265363"/>
            <a:ext cx="62674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Chicken Meal, Peas, Lentils, Chickpeas, Chicken Fat, Herring Meal, Egg, Menhaden Fish Oil, DL-Methionine, Chelated Calcium Carbonate, Lecithin, Chelated Choline Chloride, L-Lysine, Taurine, Yucca </a:t>
            </a:r>
            <a:r>
              <a:rPr lang="en-US" altLang="en-US" sz="1800" dirty="0" err="1">
                <a:solidFill>
                  <a:srgbClr val="460D00"/>
                </a:solidFill>
                <a:latin typeface="Times New Roman" panose="02020603050405020304" pitchFamily="18" charset="0"/>
                <a:cs typeface="Times New Roman" panose="02020603050405020304" pitchFamily="18" charset="0"/>
              </a:rPr>
              <a:t>Schidigera</a:t>
            </a:r>
            <a:r>
              <a:rPr lang="en-US" altLang="en-US" sz="1800" dirty="0">
                <a:solidFill>
                  <a:srgbClr val="460D00"/>
                </a:solidFill>
                <a:latin typeface="Times New Roman" panose="02020603050405020304" pitchFamily="18" charset="0"/>
                <a:cs typeface="Times New Roman" panose="02020603050405020304" pitchFamily="18" charset="0"/>
              </a:rPr>
              <a:t> Extract, Vitamin E Supplement, Niacin Supplement, Organic Dried Kelp, Thiamine Mononitrate, Pyridoxine Hydrochloride, Riboflavin Supplement, Ascorbic Acid, Biotin, d-Calcium Pantothenate, Vitamin B12 Supplement, Vitamin A Acetate, Vitamin D3 Supplement, Citric Acid, Folic Acid, Chelated Potassium Chloride, Iron Sulfate, Zinc Sulfate, Chelated Zinc Proteinate, Chelated Iron Proteinate, Copper Sulfate, Zinc Oxide, Manganese Sulfate, Chelated Manganese Proteinate, Chelated Copper Proteinate, Manganous Oxide, Sodium Selenite, Chelated Calcium Iodate.</a:t>
            </a:r>
          </a:p>
          <a:p>
            <a:pPr eaLnBrk="1" hangingPunct="1">
              <a:spcBef>
                <a:spcPct val="0"/>
              </a:spcBef>
              <a:buFontTx/>
              <a:buNone/>
            </a:pPr>
            <a:endParaRPr lang="en-US" altLang="en-US" sz="1400" dirty="0">
              <a:solidFill>
                <a:srgbClr val="460D00"/>
              </a:solidFill>
              <a:latin typeface="Times New Roman" panose="02020603050405020304" pitchFamily="18" charset="0"/>
              <a:cs typeface="Times New Roman" panose="02020603050405020304" pitchFamily="18" charset="0"/>
            </a:endParaRPr>
          </a:p>
          <a:p>
            <a:pPr>
              <a:buNone/>
            </a:pPr>
            <a:r>
              <a:rPr lang="en-US" altLang="en-US" sz="18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800" baseline="30000" dirty="0">
                <a:latin typeface="Times New Roman" panose="02020603050405020304" pitchFamily="18" charset="0"/>
                <a:cs typeface="Times New Roman" panose="02020603050405020304" pitchFamily="18" charset="0"/>
              </a:rPr>
              <a:t>5</a:t>
            </a:r>
            <a:r>
              <a:rPr lang="en-US" altLang="en-US" sz="1800" baseline="30000" dirty="0"/>
              <a:t> </a:t>
            </a:r>
            <a:r>
              <a:rPr lang="en-US" altLang="en-US" sz="1800" dirty="0">
                <a:solidFill>
                  <a:srgbClr val="460D00"/>
                </a:solidFill>
                <a:latin typeface="Times New Roman" panose="02020603050405020304" pitchFamily="18" charset="0"/>
                <a:cs typeface="Times New Roman" panose="02020603050405020304" pitchFamily="18" charset="0"/>
              </a:rPr>
              <a:t>CFU/</a:t>
            </a:r>
            <a:r>
              <a:rPr lang="en-US" altLang="en-US" sz="1800" dirty="0" err="1">
                <a:solidFill>
                  <a:srgbClr val="460D00"/>
                </a:solidFill>
                <a:latin typeface="Times New Roman" panose="02020603050405020304" pitchFamily="18" charset="0"/>
                <a:cs typeface="Times New Roman" panose="02020603050405020304" pitchFamily="18" charset="0"/>
              </a:rPr>
              <a:t>lb</a:t>
            </a:r>
            <a:r>
              <a:rPr lang="en-US" altLang="en-US" sz="1800" dirty="0">
                <a:solidFill>
                  <a:srgbClr val="460D00"/>
                </a:solidFill>
                <a:latin typeface="Times New Roman" panose="02020603050405020304" pitchFamily="18" charset="0"/>
                <a:cs typeface="Times New Roman" panose="02020603050405020304" pitchFamily="18" charset="0"/>
              </a:rPr>
              <a:t> MIN</a:t>
            </a:r>
          </a:p>
        </p:txBody>
      </p:sp>
      <p:sp>
        <p:nvSpPr>
          <p:cNvPr id="14" name="Rectangle 13"/>
          <p:cNvSpPr>
            <a:spLocks noChangeArrowheads="1"/>
          </p:cNvSpPr>
          <p:nvPr/>
        </p:nvSpPr>
        <p:spPr bwMode="auto">
          <a:xfrm>
            <a:off x="258763" y="5037138"/>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35%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17%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3.5%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3700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440 KCAL/CUP</a:t>
            </a:r>
          </a:p>
        </p:txBody>
      </p:sp>
      <p:sp>
        <p:nvSpPr>
          <p:cNvPr id="3" name="Slide Number Placeholder 2">
            <a:extLst>
              <a:ext uri="{FF2B5EF4-FFF2-40B4-BE49-F238E27FC236}">
                <a16:creationId xmlns:a16="http://schemas.microsoft.com/office/drawing/2014/main" id="{EC17017C-2FEA-4124-AE26-582BD5250B7D}"/>
              </a:ext>
            </a:extLst>
          </p:cNvPr>
          <p:cNvSpPr>
            <a:spLocks noGrp="1"/>
          </p:cNvSpPr>
          <p:nvPr>
            <p:ph type="sldNum" sz="quarter" idx="12"/>
          </p:nvPr>
        </p:nvSpPr>
        <p:spPr/>
        <p:txBody>
          <a:bodyPr/>
          <a:lstStyle/>
          <a:p>
            <a:fld id="{5381D904-3104-4963-AE3F-69835CADBB4D}" type="slidenum">
              <a:rPr lang="en-US" smtClean="0"/>
              <a:t>59</a:t>
            </a:fld>
            <a:endParaRPr lang="en-US"/>
          </a:p>
        </p:txBody>
      </p:sp>
      <p:pic>
        <p:nvPicPr>
          <p:cNvPr id="9" name="Picture 8">
            <a:extLst>
              <a:ext uri="{FF2B5EF4-FFF2-40B4-BE49-F238E27FC236}">
                <a16:creationId xmlns:a16="http://schemas.microsoft.com/office/drawing/2014/main" id="{070D5296-F4FC-45EA-8D10-E3213169D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41062"/>
            <a:ext cx="1951037" cy="2926556"/>
          </a:xfrm>
          <a:prstGeom prst="rect">
            <a:avLst/>
          </a:prstGeom>
        </p:spPr>
      </p:pic>
    </p:spTree>
    <p:extLst>
      <p:ext uri="{BB962C8B-B14F-4D97-AF65-F5344CB8AC3E}">
        <p14:creationId xmlns:p14="http://schemas.microsoft.com/office/powerpoint/2010/main" val="152503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257425" y="2192338"/>
            <a:ext cx="5029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7030A0"/>
                </a:solidFill>
                <a:latin typeface="Constantia" panose="02030602050306030303" pitchFamily="18" charset="0"/>
              </a:rPr>
              <a:t>All product is made fresh in small batches with the highest quality fresh ingredients</a:t>
            </a:r>
          </a:p>
          <a:p>
            <a:pPr algn="ctr" eaLnBrk="1" hangingPunct="1">
              <a:spcBef>
                <a:spcPct val="0"/>
              </a:spcBef>
              <a:buFontTx/>
              <a:buNone/>
            </a:pPr>
            <a:endParaRPr lang="en-US" altLang="en-US" sz="2000" b="1" i="1" dirty="0">
              <a:solidFill>
                <a:srgbClr val="7030A0"/>
              </a:solidFill>
              <a:latin typeface="Constantia" panose="02030602050306030303" pitchFamily="18" charset="0"/>
            </a:endParaRPr>
          </a:p>
          <a:p>
            <a:pPr algn="ctr" eaLnBrk="1" hangingPunct="1">
              <a:spcBef>
                <a:spcPct val="0"/>
              </a:spcBef>
              <a:buFontTx/>
              <a:buNone/>
            </a:pPr>
            <a:r>
              <a:rPr lang="en-US" altLang="en-US" sz="2800" b="1" i="1" dirty="0">
                <a:solidFill>
                  <a:srgbClr val="7030A0"/>
                </a:solidFill>
                <a:latin typeface="Constantia" panose="02030602050306030303" pitchFamily="18" charset="0"/>
              </a:rPr>
              <a:t>The palatability is amazing and you will have almost no returns from customers who try it </a:t>
            </a:r>
          </a:p>
        </p:txBody>
      </p:sp>
      <p:pic>
        <p:nvPicPr>
          <p:cNvPr id="1024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FB0E43E-AC85-4C67-B9E9-D15BE4E4F28E}"/>
              </a:ext>
            </a:extLst>
          </p:cNvPr>
          <p:cNvSpPr>
            <a:spLocks noGrp="1"/>
          </p:cNvSpPr>
          <p:nvPr>
            <p:ph type="sldNum" sz="quarter" idx="12"/>
          </p:nvPr>
        </p:nvSpPr>
        <p:spPr/>
        <p:txBody>
          <a:bodyPr/>
          <a:lstStyle/>
          <a:p>
            <a:fld id="{5381D904-3104-4963-AE3F-69835CADBB4D}" type="slidenum">
              <a:rPr lang="en-US" smtClean="0"/>
              <a:t>6</a:t>
            </a:fld>
            <a:endParaRPr lang="en-US"/>
          </a:p>
        </p:txBody>
      </p:sp>
    </p:spTree>
    <p:extLst>
      <p:ext uri="{BB962C8B-B14F-4D97-AF65-F5344CB8AC3E}">
        <p14:creationId xmlns:p14="http://schemas.microsoft.com/office/powerpoint/2010/main" val="137860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409575" y="4344988"/>
            <a:ext cx="4767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i="1">
                <a:solidFill>
                  <a:srgbClr val="7F3214"/>
                </a:solidFill>
                <a:latin typeface="Cambria" panose="02040503050406030204" pitchFamily="18" charset="0"/>
              </a:rPr>
              <a:t>Salmon, Salmon Meal &amp; Peas 33/20</a:t>
            </a:r>
          </a:p>
        </p:txBody>
      </p:sp>
      <p:sp>
        <p:nvSpPr>
          <p:cNvPr id="11" name="Rectangle 10"/>
          <p:cNvSpPr>
            <a:spLocks noChangeArrowheads="1"/>
          </p:cNvSpPr>
          <p:nvPr/>
        </p:nvSpPr>
        <p:spPr bwMode="auto">
          <a:xfrm>
            <a:off x="669473" y="5849938"/>
            <a:ext cx="43744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7F3214"/>
                </a:solidFill>
                <a:latin typeface="Cambria" panose="02040503050406030204" pitchFamily="18" charset="0"/>
              </a:rPr>
              <a:t>Available in: 3lb, 6 </a:t>
            </a:r>
            <a:r>
              <a:rPr lang="en-US" altLang="en-US" sz="2000" b="1" dirty="0" err="1">
                <a:solidFill>
                  <a:srgbClr val="7F3214"/>
                </a:solidFill>
                <a:latin typeface="Cambria" panose="02040503050406030204" pitchFamily="18" charset="0"/>
              </a:rPr>
              <a:t>lb</a:t>
            </a:r>
            <a:r>
              <a:rPr lang="en-US" altLang="en-US" sz="2000" b="1" dirty="0">
                <a:solidFill>
                  <a:srgbClr val="7F3214"/>
                </a:solidFill>
                <a:latin typeface="Cambria" panose="02040503050406030204" pitchFamily="18" charset="0"/>
              </a:rPr>
              <a:t> and 12 </a:t>
            </a:r>
            <a:r>
              <a:rPr lang="en-US" altLang="en-US" sz="2000" b="1" dirty="0" err="1">
                <a:solidFill>
                  <a:srgbClr val="7F3214"/>
                </a:solidFill>
                <a:latin typeface="Cambria" panose="02040503050406030204" pitchFamily="18" charset="0"/>
              </a:rPr>
              <a:t>lb</a:t>
            </a:r>
            <a:r>
              <a:rPr lang="en-US" altLang="en-US" sz="2000" b="1" dirty="0">
                <a:solidFill>
                  <a:srgbClr val="7F3214"/>
                </a:solidFill>
                <a:latin typeface="Cambria" panose="02040503050406030204" pitchFamily="18" charset="0"/>
              </a:rPr>
              <a:t> bags</a:t>
            </a:r>
          </a:p>
          <a:p>
            <a:pPr algn="ctr" eaLnBrk="1" hangingPunct="1">
              <a:spcBef>
                <a:spcPct val="0"/>
              </a:spcBef>
              <a:buFontTx/>
              <a:buNone/>
            </a:pPr>
            <a:r>
              <a:rPr lang="en-US" altLang="en-US" sz="2000" b="1" dirty="0">
                <a:solidFill>
                  <a:srgbClr val="7F3214"/>
                </a:solidFill>
                <a:latin typeface="Cambria" panose="02040503050406030204" pitchFamily="18" charset="0"/>
              </a:rPr>
              <a:t>(1.4 kg, 2.7 kg, and 5.4 kg)</a:t>
            </a:r>
          </a:p>
        </p:txBody>
      </p:sp>
      <p:sp>
        <p:nvSpPr>
          <p:cNvPr id="15" name="Rectangle 14"/>
          <p:cNvSpPr/>
          <p:nvPr/>
        </p:nvSpPr>
        <p:spPr>
          <a:xfrm>
            <a:off x="-223520" y="1408926"/>
            <a:ext cx="9591040" cy="553998"/>
          </a:xfrm>
          <a:prstGeom prst="rect">
            <a:avLst/>
          </a:prstGeom>
          <a:noFill/>
        </p:spPr>
        <p:txBody>
          <a:bodyPr>
            <a:spAutoFit/>
          </a:bodyPr>
          <a:lstStyle/>
          <a:p>
            <a:pPr algn="ctr" eaLnBrk="1" fontAlgn="auto" hangingPunct="1">
              <a:spcBef>
                <a:spcPts val="0"/>
              </a:spcBef>
              <a:spcAft>
                <a:spcPts val="0"/>
              </a:spcAft>
              <a:defRPr/>
            </a:pPr>
            <a:r>
              <a:rPr lang="en-US" sz="3000" b="1" i="1" dirty="0">
                <a:ln w="12700">
                  <a:solidFill>
                    <a:srgbClr val="B50F2B"/>
                  </a:solidFill>
                  <a:prstDash val="solid"/>
                </a:ln>
                <a:solidFill>
                  <a:srgbClr val="F36D82"/>
                </a:solidFill>
                <a:latin typeface="Constantia" panose="02030602050306030303" pitchFamily="18" charset="0"/>
              </a:rPr>
              <a:t>Grain Free Non-GMO Salmon for Cats and Kittens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5463" y="2133600"/>
            <a:ext cx="27797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69925" y="3754438"/>
            <a:ext cx="42259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a:solidFill>
                  <a:srgbClr val="543019"/>
                </a:solidFill>
                <a:latin typeface="Cambria" panose="02040503050406030204" pitchFamily="18" charset="0"/>
              </a:rPr>
              <a:t>Non-GMO Limited Ingredients</a:t>
            </a:r>
          </a:p>
        </p:txBody>
      </p:sp>
      <p:sp>
        <p:nvSpPr>
          <p:cNvPr id="4" name="Rectangle 3"/>
          <p:cNvSpPr>
            <a:spLocks noChangeArrowheads="1"/>
          </p:cNvSpPr>
          <p:nvPr/>
        </p:nvSpPr>
        <p:spPr bwMode="auto">
          <a:xfrm>
            <a:off x="1001713" y="5175250"/>
            <a:ext cx="35623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a:solidFill>
                  <a:srgbClr val="553019"/>
                </a:solidFill>
                <a:latin typeface="Cambria" panose="02040503050406030204" pitchFamily="18" charset="0"/>
              </a:rPr>
              <a:t>Low in Magnesium &amp; Ash</a:t>
            </a:r>
          </a:p>
        </p:txBody>
      </p:sp>
      <p:sp>
        <p:nvSpPr>
          <p:cNvPr id="12" name="Rectangle 11"/>
          <p:cNvSpPr>
            <a:spLocks noChangeArrowheads="1"/>
          </p:cNvSpPr>
          <p:nvPr/>
        </p:nvSpPr>
        <p:spPr bwMode="auto">
          <a:xfrm>
            <a:off x="315913" y="2214563"/>
            <a:ext cx="47275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a:solidFill>
                  <a:srgbClr val="543019"/>
                </a:solidFill>
                <a:latin typeface="Cambria" panose="02040503050406030204" pitchFamily="18" charset="0"/>
              </a:rPr>
              <a:t>For Cats &amp; Kittens of all ages, sizes, &amp; breeds</a:t>
            </a:r>
          </a:p>
        </p:txBody>
      </p:sp>
      <p:sp>
        <p:nvSpPr>
          <p:cNvPr id="14" name="Rectangle 13"/>
          <p:cNvSpPr>
            <a:spLocks noChangeArrowheads="1"/>
          </p:cNvSpPr>
          <p:nvPr/>
        </p:nvSpPr>
        <p:spPr bwMode="auto">
          <a:xfrm>
            <a:off x="198438" y="3113088"/>
            <a:ext cx="4964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300" b="1" i="1">
                <a:solidFill>
                  <a:srgbClr val="7F3214"/>
                </a:solidFill>
                <a:latin typeface="Cambria" panose="02040503050406030204" pitchFamily="18" charset="0"/>
              </a:rPr>
              <a:t>Indoor &amp; Outdoor</a:t>
            </a:r>
          </a:p>
        </p:txBody>
      </p:sp>
      <p:pic>
        <p:nvPicPr>
          <p:cNvPr id="16" name="Picture 2" descr="C:\Users\Nathalie\Documents\Nexpet\GMCN\Images\uris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138" y="2682875"/>
            <a:ext cx="11842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164FA415-2BC1-4DD0-B948-1EDF1A88F1EC}"/>
              </a:ext>
            </a:extLst>
          </p:cNvPr>
          <p:cNvSpPr>
            <a:spLocks noGrp="1"/>
          </p:cNvSpPr>
          <p:nvPr>
            <p:ph type="sldNum" sz="quarter" idx="12"/>
          </p:nvPr>
        </p:nvSpPr>
        <p:spPr/>
        <p:txBody>
          <a:bodyPr/>
          <a:lstStyle/>
          <a:p>
            <a:fld id="{5381D904-3104-4963-AE3F-69835CADBB4D}" type="slidenum">
              <a:rPr lang="en-US" smtClean="0"/>
              <a:t>60</a:t>
            </a:fld>
            <a:endParaRPr lang="en-US"/>
          </a:p>
        </p:txBody>
      </p:sp>
    </p:spTree>
    <p:extLst>
      <p:ext uri="{BB962C8B-B14F-4D97-AF65-F5344CB8AC3E}">
        <p14:creationId xmlns:p14="http://schemas.microsoft.com/office/powerpoint/2010/main" val="3335008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4" grpId="0"/>
      <p:bldP spid="12"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3520" y="1360527"/>
            <a:ext cx="9591040" cy="1477328"/>
          </a:xfrm>
          <a:prstGeom prst="rect">
            <a:avLst/>
          </a:prstGeom>
          <a:noFill/>
        </p:spPr>
        <p:txBody>
          <a:bodyPr>
            <a:spAutoFit/>
          </a:bodyPr>
          <a:lstStyle/>
          <a:p>
            <a:pPr algn="ctr" eaLnBrk="1" fontAlgn="auto" hangingPunct="1">
              <a:spcBef>
                <a:spcPts val="0"/>
              </a:spcBef>
              <a:spcAft>
                <a:spcPts val="0"/>
              </a:spcAft>
              <a:defRPr/>
            </a:pPr>
            <a:r>
              <a:rPr lang="en-US" sz="3000" b="1" i="1" dirty="0">
                <a:ln w="12700">
                  <a:solidFill>
                    <a:srgbClr val="B50F2B"/>
                  </a:solidFill>
                  <a:prstDash val="solid"/>
                </a:ln>
                <a:solidFill>
                  <a:srgbClr val="F36D82"/>
                </a:solidFill>
                <a:latin typeface="Constantia" panose="02030602050306030303" pitchFamily="18" charset="0"/>
              </a:rPr>
              <a:t>Grain Free Non-GMO Salmon for Cats and Kittens Ingredients</a:t>
            </a:r>
          </a:p>
          <a:p>
            <a:pPr algn="ctr" eaLnBrk="1" fontAlgn="auto" hangingPunct="1">
              <a:spcBef>
                <a:spcPts val="0"/>
              </a:spcBef>
              <a:spcAft>
                <a:spcPts val="0"/>
              </a:spcAft>
              <a:defRPr/>
            </a:pPr>
            <a:endParaRPr lang="en-US" sz="3000" b="1" i="1" dirty="0">
              <a:ln w="12700">
                <a:solidFill>
                  <a:srgbClr val="B50F2B"/>
                </a:solidFill>
                <a:prstDash val="solid"/>
              </a:ln>
              <a:solidFill>
                <a:srgbClr val="F36D82"/>
              </a:solidFill>
              <a:latin typeface="Constantia" panose="02030602050306030303" pitchFamily="18" charset="0"/>
            </a:endParaRPr>
          </a:p>
        </p:txBody>
      </p:sp>
      <p:sp>
        <p:nvSpPr>
          <p:cNvPr id="17" name="Rectangle 16"/>
          <p:cNvSpPr>
            <a:spLocks noChangeArrowheads="1"/>
          </p:cNvSpPr>
          <p:nvPr/>
        </p:nvSpPr>
        <p:spPr bwMode="auto">
          <a:xfrm>
            <a:off x="2730182" y="2362200"/>
            <a:ext cx="62674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700" dirty="0">
                <a:solidFill>
                  <a:srgbClr val="460D00"/>
                </a:solidFill>
                <a:latin typeface="Times New Roman" panose="02020603050405020304" pitchFamily="18" charset="0"/>
                <a:cs typeface="Times New Roman" panose="02020603050405020304" pitchFamily="18" charset="0"/>
              </a:rPr>
              <a:t>Salmon Meal, Field Peas, Chicken Fat (preserved with Mixed Tocopherols), Garbanzo Beans, Herring Meal, Tapioca, Dried Egg, Lentils, Pea Protein, Flaxseed Meal, DL-Methionine, Choline Chloride, Taurine, Cranberries, Blueberries, L-Lysine, Calcium Carbonate, Monosodium Phosphate, Vitamin E Supplement, Dried Lactobacillus acidophilus Fermentation Product, Dried Bacillus subtilis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thermophilum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Bifidobacterium </a:t>
            </a:r>
            <a:r>
              <a:rPr lang="en-US" altLang="en-US" sz="1700" dirty="0" err="1">
                <a:solidFill>
                  <a:srgbClr val="460D00"/>
                </a:solidFill>
                <a:latin typeface="Times New Roman" panose="02020603050405020304" pitchFamily="18" charset="0"/>
                <a:cs typeface="Times New Roman" panose="02020603050405020304" pitchFamily="18" charset="0"/>
              </a:rPr>
              <a:t>longum</a:t>
            </a:r>
            <a:r>
              <a:rPr lang="en-US" altLang="en-US" sz="1700" dirty="0">
                <a:solidFill>
                  <a:srgbClr val="460D00"/>
                </a:solidFill>
                <a:latin typeface="Times New Roman" panose="02020603050405020304" pitchFamily="18" charset="0"/>
                <a:cs typeface="Times New Roman" panose="02020603050405020304" pitchFamily="18" charset="0"/>
              </a:rPr>
              <a:t> Fermentation Product, Dried Enterococcus faecium Fermentation Product, Chelated Zinc Proteinate, Zinc Sulfate, Selenium Yeast, Ferrous Sulfate, Chelated Copper Proteinate, Chelated Manganese Proteinate, Vitamin A Supplement, Copper Sulfate, Niacin, Calcium Pantothenate, Vitamin B12 Supplement, Manganese Sulfate, Riboflavin, Biotin, Vitamin D3 Supplement, Chelated Cobalt Proteinate, Thiamine Mononitrate, Folic Acid, Calcium Iodate.</a:t>
            </a:r>
          </a:p>
          <a:p>
            <a:pPr>
              <a:spcBef>
                <a:spcPct val="0"/>
              </a:spcBef>
              <a:buNone/>
            </a:pPr>
            <a:endParaRPr lang="en-US" altLang="en-US" sz="600" dirty="0">
              <a:solidFill>
                <a:srgbClr val="460D00"/>
              </a:solidFill>
              <a:latin typeface="Times New Roman" panose="02020603050405020304" pitchFamily="18" charset="0"/>
              <a:cs typeface="Times New Roman" panose="02020603050405020304" pitchFamily="18" charset="0"/>
            </a:endParaRPr>
          </a:p>
          <a:p>
            <a:pPr>
              <a:spcBef>
                <a:spcPct val="0"/>
              </a:spcBef>
              <a:buNone/>
            </a:pPr>
            <a:r>
              <a:rPr lang="en-US" altLang="en-US" sz="1600" dirty="0">
                <a:solidFill>
                  <a:srgbClr val="460D00"/>
                </a:solidFill>
                <a:latin typeface="Times New Roman" panose="02020603050405020304" pitchFamily="18" charset="0"/>
                <a:cs typeface="Times New Roman" panose="02020603050405020304" pitchFamily="18" charset="0"/>
              </a:rPr>
              <a:t>Total Microorganisms* 3.5x10</a:t>
            </a:r>
            <a:r>
              <a:rPr lang="en-US" altLang="en-US" sz="1600" baseline="30000" dirty="0">
                <a:latin typeface="Times New Roman" panose="02020603050405020304" pitchFamily="18" charset="0"/>
                <a:cs typeface="Times New Roman" panose="02020603050405020304" pitchFamily="18" charset="0"/>
              </a:rPr>
              <a:t>5</a:t>
            </a:r>
            <a:r>
              <a:rPr lang="en-US" altLang="en-US" sz="1600" baseline="30000" dirty="0"/>
              <a:t> </a:t>
            </a:r>
            <a:r>
              <a:rPr lang="en-US" altLang="en-US" sz="1600" dirty="0">
                <a:solidFill>
                  <a:srgbClr val="460D00"/>
                </a:solidFill>
                <a:latin typeface="Times New Roman" panose="02020603050405020304" pitchFamily="18" charset="0"/>
                <a:cs typeface="Times New Roman" panose="02020603050405020304" pitchFamily="18" charset="0"/>
              </a:rPr>
              <a:t>CFU/</a:t>
            </a:r>
            <a:r>
              <a:rPr lang="en-US" altLang="en-US" sz="1600" dirty="0" err="1">
                <a:solidFill>
                  <a:srgbClr val="460D00"/>
                </a:solidFill>
                <a:latin typeface="Times New Roman" panose="02020603050405020304" pitchFamily="18" charset="0"/>
                <a:cs typeface="Times New Roman" panose="02020603050405020304" pitchFamily="18" charset="0"/>
              </a:rPr>
              <a:t>lb</a:t>
            </a:r>
            <a:r>
              <a:rPr lang="en-US" altLang="en-US" sz="1600" dirty="0">
                <a:solidFill>
                  <a:srgbClr val="460D00"/>
                </a:solidFill>
                <a:latin typeface="Times New Roman" panose="02020603050405020304" pitchFamily="18" charset="0"/>
                <a:cs typeface="Times New Roman" panose="02020603050405020304" pitchFamily="18" charset="0"/>
              </a:rPr>
              <a:t> MIN</a:t>
            </a:r>
          </a:p>
        </p:txBody>
      </p:sp>
      <p:sp>
        <p:nvSpPr>
          <p:cNvPr id="18" name="Rectangle 17"/>
          <p:cNvSpPr>
            <a:spLocks noChangeArrowheads="1"/>
          </p:cNvSpPr>
          <p:nvPr/>
        </p:nvSpPr>
        <p:spPr bwMode="auto">
          <a:xfrm>
            <a:off x="258763" y="5037138"/>
            <a:ext cx="32766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460D00"/>
                </a:solidFill>
                <a:latin typeface="Times New Roman" panose="02020603050405020304" pitchFamily="18" charset="0"/>
                <a:cs typeface="Times New Roman" panose="02020603050405020304" pitchFamily="18" charset="0"/>
              </a:rPr>
              <a:t>Crude Protein: 31%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Fat: 19% min.</a:t>
            </a:r>
            <a:br>
              <a:rPr lang="da-DK" altLang="en-US" sz="1700" dirty="0">
                <a:solidFill>
                  <a:srgbClr val="460D00"/>
                </a:solidFill>
                <a:latin typeface="Times New Roman" panose="02020603050405020304" pitchFamily="18" charset="0"/>
                <a:cs typeface="Times New Roman" panose="02020603050405020304" pitchFamily="18" charset="0"/>
              </a:rPr>
            </a:br>
            <a:r>
              <a:rPr lang="da-DK" altLang="en-US" sz="1700" dirty="0">
                <a:solidFill>
                  <a:srgbClr val="460D00"/>
                </a:solidFill>
                <a:latin typeface="Times New Roman" panose="02020603050405020304" pitchFamily="18" charset="0"/>
                <a:cs typeface="Times New Roman" panose="02020603050405020304" pitchFamily="18" charset="0"/>
              </a:rPr>
              <a:t>Crude Fiber: 2.5%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3820 KCAL/KG ME</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460 KCAL/CUP</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08200"/>
            <a:ext cx="19081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383FEF3-F6DF-4B2A-B95D-ABC98289CB63}"/>
              </a:ext>
            </a:extLst>
          </p:cNvPr>
          <p:cNvSpPr>
            <a:spLocks noGrp="1"/>
          </p:cNvSpPr>
          <p:nvPr>
            <p:ph type="sldNum" sz="quarter" idx="12"/>
          </p:nvPr>
        </p:nvSpPr>
        <p:spPr/>
        <p:txBody>
          <a:bodyPr/>
          <a:lstStyle/>
          <a:p>
            <a:fld id="{5381D904-3104-4963-AE3F-69835CADBB4D}" type="slidenum">
              <a:rPr lang="en-US" smtClean="0"/>
              <a:t>61</a:t>
            </a:fld>
            <a:endParaRPr lang="en-US"/>
          </a:p>
        </p:txBody>
      </p:sp>
    </p:spTree>
    <p:extLst>
      <p:ext uri="{BB962C8B-B14F-4D97-AF65-F5344CB8AC3E}">
        <p14:creationId xmlns:p14="http://schemas.microsoft.com/office/powerpoint/2010/main" val="569936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4840" y="1264088"/>
            <a:ext cx="7992444"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0F647F"/>
                  </a:solidFill>
                  <a:prstDash val="solid"/>
                </a:ln>
                <a:solidFill>
                  <a:srgbClr val="57C9EB"/>
                </a:solidFill>
                <a:latin typeface="Constantia" panose="02030602050306030303" pitchFamily="18" charset="0"/>
              </a:rPr>
              <a:t>Non-GMO Cat and Kitten Formula</a:t>
            </a:r>
          </a:p>
        </p:txBody>
      </p:sp>
      <p:pic>
        <p:nvPicPr>
          <p:cNvPr id="5427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3787499" y="2111375"/>
            <a:ext cx="4097338"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400" b="1" i="1" dirty="0">
                <a:solidFill>
                  <a:srgbClr val="543019"/>
                </a:solidFill>
                <a:latin typeface="Cambria" panose="02040503050406030204" pitchFamily="18" charset="0"/>
              </a:rPr>
              <a:t>Chicken &amp; Brown Rice </a:t>
            </a:r>
          </a:p>
          <a:p>
            <a:pPr algn="ctr" eaLnBrk="1" hangingPunct="1">
              <a:spcBef>
                <a:spcPct val="0"/>
              </a:spcBef>
              <a:buFontTx/>
              <a:buNone/>
            </a:pPr>
            <a:endParaRPr lang="en-US" altLang="en-US" sz="1400" b="1" i="1" dirty="0">
              <a:solidFill>
                <a:srgbClr val="7F3214"/>
              </a:solidFill>
              <a:latin typeface="Cambria" panose="02040503050406030204" pitchFamily="18" charset="0"/>
            </a:endParaRPr>
          </a:p>
          <a:p>
            <a:pPr algn="ctr" eaLnBrk="1" hangingPunct="1">
              <a:spcBef>
                <a:spcPct val="0"/>
              </a:spcBef>
              <a:buFontTx/>
              <a:buNone/>
            </a:pPr>
            <a:r>
              <a:rPr lang="en-US" altLang="en-US" sz="2400" b="1" i="1" dirty="0">
                <a:solidFill>
                  <a:srgbClr val="7F3214"/>
                </a:solidFill>
                <a:latin typeface="Cambria" panose="02040503050406030204" pitchFamily="18" charset="0"/>
              </a:rPr>
              <a:t>With 1% DL-Methionine </a:t>
            </a:r>
          </a:p>
          <a:p>
            <a:pPr algn="ctr" eaLnBrk="1" hangingPunct="1">
              <a:spcBef>
                <a:spcPct val="0"/>
              </a:spcBef>
              <a:buFontTx/>
              <a:buNone/>
            </a:pPr>
            <a:r>
              <a:rPr lang="en-US" altLang="en-US" sz="2400" b="1" i="1" dirty="0">
                <a:solidFill>
                  <a:srgbClr val="7F3214"/>
                </a:solidFill>
                <a:latin typeface="Cambria" panose="02040503050406030204" pitchFamily="18" charset="0"/>
              </a:rPr>
              <a:t>for urinary tract health</a:t>
            </a:r>
          </a:p>
          <a:p>
            <a:pPr algn="ctr" eaLnBrk="1" hangingPunct="1">
              <a:spcBef>
                <a:spcPct val="0"/>
              </a:spcBef>
              <a:buFontTx/>
              <a:buNone/>
            </a:pPr>
            <a:endParaRPr lang="en-US" altLang="en-US" sz="1400" b="1" i="1" dirty="0">
              <a:solidFill>
                <a:srgbClr val="7F3214"/>
              </a:solidFill>
              <a:latin typeface="Cambria" panose="02040503050406030204" pitchFamily="18" charset="0"/>
            </a:endParaRPr>
          </a:p>
          <a:p>
            <a:pPr algn="ctr" eaLnBrk="1" hangingPunct="1">
              <a:spcBef>
                <a:spcPct val="0"/>
              </a:spcBef>
              <a:buFontTx/>
              <a:buNone/>
            </a:pPr>
            <a:r>
              <a:rPr lang="en-US" altLang="en-US" sz="2400" b="1" i="1" dirty="0">
                <a:solidFill>
                  <a:srgbClr val="543019"/>
                </a:solidFill>
                <a:latin typeface="Cambria" panose="02040503050406030204" pitchFamily="18" charset="0"/>
              </a:rPr>
              <a:t>Bag design changing to match other cat bags</a:t>
            </a:r>
          </a:p>
          <a:p>
            <a:pPr algn="ctr" eaLnBrk="1" hangingPunct="1">
              <a:spcBef>
                <a:spcPct val="0"/>
              </a:spcBef>
              <a:buFontTx/>
              <a:buNone/>
            </a:pPr>
            <a:endParaRPr lang="en-US" altLang="en-US" sz="2400" b="1" i="1" dirty="0">
              <a:solidFill>
                <a:srgbClr val="7F3214"/>
              </a:solidFill>
              <a:latin typeface="Cambria" panose="02040503050406030204" pitchFamily="18" charset="0"/>
            </a:endParaRPr>
          </a:p>
        </p:txBody>
      </p:sp>
      <p:sp>
        <p:nvSpPr>
          <p:cNvPr id="19" name="Rectangle 18"/>
          <p:cNvSpPr>
            <a:spLocks noChangeArrowheads="1"/>
          </p:cNvSpPr>
          <p:nvPr/>
        </p:nvSpPr>
        <p:spPr bwMode="auto">
          <a:xfrm>
            <a:off x="4038600" y="4705350"/>
            <a:ext cx="4765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Kibble shape designed especially for the way cats and kittens eat</a:t>
            </a:r>
          </a:p>
        </p:txBody>
      </p:sp>
      <p:sp>
        <p:nvSpPr>
          <p:cNvPr id="21" name="Rectangle 20"/>
          <p:cNvSpPr>
            <a:spLocks noChangeArrowheads="1"/>
          </p:cNvSpPr>
          <p:nvPr/>
        </p:nvSpPr>
        <p:spPr bwMode="auto">
          <a:xfrm>
            <a:off x="4289541" y="5715000"/>
            <a:ext cx="4262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543019"/>
                </a:solidFill>
                <a:latin typeface="Cambria" panose="02040503050406030204" pitchFamily="18" charset="0"/>
              </a:rPr>
              <a:t>Available in: 3lb, 6lb and 12lb bags</a:t>
            </a:r>
          </a:p>
          <a:p>
            <a:pPr algn="ctr" eaLnBrk="1" hangingPunct="1">
              <a:spcBef>
                <a:spcPct val="0"/>
              </a:spcBef>
              <a:buFontTx/>
              <a:buNone/>
            </a:pPr>
            <a:r>
              <a:rPr lang="en-US" altLang="en-US" sz="2000" b="1" dirty="0">
                <a:solidFill>
                  <a:srgbClr val="543019"/>
                </a:solidFill>
                <a:latin typeface="Cambria" panose="02040503050406030204" pitchFamily="18" charset="0"/>
              </a:rPr>
              <a:t>(1.4 kg, 2.7 kg, and 5.4 kg)</a:t>
            </a:r>
          </a:p>
        </p:txBody>
      </p:sp>
      <p:pic>
        <p:nvPicPr>
          <p:cNvPr id="22" name="Picture 2" descr="C:\Users\Nathalie\Documents\Nexpet\GMCN\Images\uris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209800"/>
            <a:ext cx="13176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981321"/>
            <a:ext cx="3590051" cy="4546663"/>
          </a:xfrm>
          <a:prstGeom prst="rect">
            <a:avLst/>
          </a:prstGeom>
        </p:spPr>
      </p:pic>
      <p:sp>
        <p:nvSpPr>
          <p:cNvPr id="4" name="Slide Number Placeholder 3">
            <a:extLst>
              <a:ext uri="{FF2B5EF4-FFF2-40B4-BE49-F238E27FC236}">
                <a16:creationId xmlns:a16="http://schemas.microsoft.com/office/drawing/2014/main" id="{F1CC80C8-D842-4AC3-A615-501B5A9C82A4}"/>
              </a:ext>
            </a:extLst>
          </p:cNvPr>
          <p:cNvSpPr>
            <a:spLocks noGrp="1"/>
          </p:cNvSpPr>
          <p:nvPr>
            <p:ph type="sldNum" sz="quarter" idx="12"/>
          </p:nvPr>
        </p:nvSpPr>
        <p:spPr/>
        <p:txBody>
          <a:bodyPr/>
          <a:lstStyle/>
          <a:p>
            <a:fld id="{5381D904-3104-4963-AE3F-69835CADBB4D}" type="slidenum">
              <a:rPr lang="en-US" smtClean="0"/>
              <a:t>62</a:t>
            </a:fld>
            <a:endParaRPr lang="en-US"/>
          </a:p>
        </p:txBody>
      </p:sp>
    </p:spTree>
    <p:extLst>
      <p:ext uri="{BB962C8B-B14F-4D97-AF65-F5344CB8AC3E}">
        <p14:creationId xmlns:p14="http://schemas.microsoft.com/office/powerpoint/2010/main" val="379965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2000"/>
                                        <p:tgtEl>
                                          <p:spTgt spid="1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fade">
                                      <p:cBhvr>
                                        <p:cTn id="15" dur="2000"/>
                                        <p:tgtEl>
                                          <p:spTgt spid="1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animEffect transition="in" filter="fade">
                                      <p:cBhvr>
                                        <p:cTn id="23" dur="2000"/>
                                        <p:tgtEl>
                                          <p:spTgt spid="1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567" y="1223659"/>
            <a:ext cx="8790869" cy="569387"/>
          </a:xfrm>
          <a:prstGeom prst="rect">
            <a:avLst/>
          </a:prstGeom>
          <a:noFill/>
          <a:effectLst/>
        </p:spPr>
        <p:txBody>
          <a:bodyPr wrap="none">
            <a:spAutoFit/>
          </a:bodyPr>
          <a:lstStyle/>
          <a:p>
            <a:pPr algn="ctr" eaLnBrk="1" fontAlgn="auto" hangingPunct="1">
              <a:spcBef>
                <a:spcPts val="0"/>
              </a:spcBef>
              <a:spcAft>
                <a:spcPts val="0"/>
              </a:spcAft>
              <a:defRPr/>
            </a:pPr>
            <a:r>
              <a:rPr lang="en-US" sz="3100" b="1" i="1" dirty="0">
                <a:ln w="12700">
                  <a:solidFill>
                    <a:srgbClr val="0F647F"/>
                  </a:solidFill>
                  <a:prstDash val="solid"/>
                </a:ln>
                <a:solidFill>
                  <a:srgbClr val="57C9EB"/>
                </a:solidFill>
                <a:latin typeface="Constantia" panose="02030602050306030303" pitchFamily="18" charset="0"/>
              </a:rPr>
              <a:t>Non-GMO Cat and Kitten Formula Ingredients</a:t>
            </a:r>
          </a:p>
        </p:txBody>
      </p:sp>
      <p:pic>
        <p:nvPicPr>
          <p:cNvPr id="55299"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46888" y="1841879"/>
            <a:ext cx="6426200" cy="4770537"/>
          </a:xfrm>
          <a:prstGeom prst="rect">
            <a:avLst/>
          </a:prstGeom>
        </p:spPr>
        <p:txBody>
          <a:bodyPr wrap="square">
            <a:spAutoFit/>
          </a:bodyPr>
          <a:lstStyle/>
          <a:p>
            <a:pPr eaLnBrk="1" fontAlgn="auto" hangingPunct="1">
              <a:spcBef>
                <a:spcPts val="0"/>
              </a:spcBef>
              <a:spcAft>
                <a:spcPts val="0"/>
              </a:spcAft>
              <a:defRPr/>
            </a:pPr>
            <a:r>
              <a:rPr lang="en-US" sz="1600" dirty="0">
                <a:solidFill>
                  <a:srgbClr val="543019"/>
                </a:solidFill>
                <a:latin typeface="Times New Roman" panose="02020603050405020304" pitchFamily="18" charset="0"/>
                <a:cs typeface="Times New Roman" panose="02020603050405020304" pitchFamily="18" charset="0"/>
              </a:rPr>
              <a:t>Chicken Meal, Brown Rice, Chicken Fat (preserved with Mixed Tocopherols), Barley, Pea Protein, Eggs, Menhaden Fish Meal, Tomato Pomace, Natural Chicken Liver Flavor, Flaxseed Meal, Brewer’s Yeast, DL-Methionine, Taurine, Chelated Potassium Chloride, Chelated Choline Chloride, Cranberries, Blueberries, Sweet Potato, Apples, Carrots, Parsley, Watercress, Spinach, Celery, Lecithin, Salt, L-Lysine, Chelated Calcium Carbonate, Monosodium Phosphate, Vitamin E Supplement, Yucca </a:t>
            </a:r>
            <a:r>
              <a:rPr lang="en-US" sz="1600" dirty="0" err="1">
                <a:solidFill>
                  <a:srgbClr val="543019"/>
                </a:solidFill>
                <a:latin typeface="Times New Roman" panose="02020603050405020304" pitchFamily="18" charset="0"/>
                <a:cs typeface="Times New Roman" panose="02020603050405020304" pitchFamily="18" charset="0"/>
              </a:rPr>
              <a:t>Schidigera</a:t>
            </a:r>
            <a:r>
              <a:rPr lang="en-US" sz="1600" dirty="0">
                <a:solidFill>
                  <a:srgbClr val="543019"/>
                </a:solidFill>
                <a:latin typeface="Times New Roman" panose="02020603050405020304" pitchFamily="18" charset="0"/>
                <a:cs typeface="Times New Roman" panose="02020603050405020304" pitchFamily="18" charset="0"/>
              </a:rPr>
              <a:t> Extract, Dried Lactobacillus acidophilus Fermentation Product*, Dried Bacillus subtilis Fermentation Product*, Dried Bifidobacterium </a:t>
            </a:r>
            <a:r>
              <a:rPr lang="en-US" sz="1600" dirty="0" err="1">
                <a:solidFill>
                  <a:srgbClr val="543019"/>
                </a:solidFill>
                <a:latin typeface="Times New Roman" panose="02020603050405020304" pitchFamily="18" charset="0"/>
                <a:cs typeface="Times New Roman" panose="02020603050405020304" pitchFamily="18" charset="0"/>
              </a:rPr>
              <a:t>thermophilum</a:t>
            </a:r>
            <a:r>
              <a:rPr lang="en-US" sz="1600" dirty="0">
                <a:solidFill>
                  <a:srgbClr val="543019"/>
                </a:solidFill>
                <a:latin typeface="Times New Roman" panose="02020603050405020304" pitchFamily="18" charset="0"/>
                <a:cs typeface="Times New Roman" panose="02020603050405020304" pitchFamily="18" charset="0"/>
              </a:rPr>
              <a:t> Fermentation Product*, Dried Bifidobacterium </a:t>
            </a:r>
            <a:r>
              <a:rPr lang="en-US" sz="1600" dirty="0" err="1">
                <a:solidFill>
                  <a:srgbClr val="543019"/>
                </a:solidFill>
                <a:latin typeface="Times New Roman" panose="02020603050405020304" pitchFamily="18" charset="0"/>
                <a:cs typeface="Times New Roman" panose="02020603050405020304" pitchFamily="18" charset="0"/>
              </a:rPr>
              <a:t>longum</a:t>
            </a:r>
            <a:r>
              <a:rPr lang="en-US" sz="1600" dirty="0">
                <a:solidFill>
                  <a:srgbClr val="543019"/>
                </a:solidFill>
                <a:latin typeface="Times New Roman" panose="02020603050405020304" pitchFamily="18" charset="0"/>
                <a:cs typeface="Times New Roman" panose="02020603050405020304" pitchFamily="18" charset="0"/>
              </a:rPr>
              <a:t> Fermentation Product*, Dried Enterococcus </a:t>
            </a:r>
            <a:r>
              <a:rPr lang="en-US" sz="1600" dirty="0" err="1">
                <a:solidFill>
                  <a:srgbClr val="543019"/>
                </a:solidFill>
                <a:latin typeface="Times New Roman" panose="02020603050405020304" pitchFamily="18" charset="0"/>
                <a:cs typeface="Times New Roman" panose="02020603050405020304" pitchFamily="18" charset="0"/>
              </a:rPr>
              <a:t>faecium</a:t>
            </a:r>
            <a:r>
              <a:rPr lang="en-US" sz="1600" dirty="0">
                <a:solidFill>
                  <a:srgbClr val="543019"/>
                </a:solidFill>
                <a:latin typeface="Times New Roman" panose="02020603050405020304" pitchFamily="18" charset="0"/>
                <a:cs typeface="Times New Roman" panose="02020603050405020304" pitchFamily="18" charset="0"/>
              </a:rPr>
              <a:t> Fermentation Product*, Zinc </a:t>
            </a:r>
            <a:r>
              <a:rPr lang="en-US" sz="1600" dirty="0" err="1">
                <a:solidFill>
                  <a:srgbClr val="543019"/>
                </a:solidFill>
                <a:latin typeface="Times New Roman" panose="02020603050405020304" pitchFamily="18" charset="0"/>
                <a:cs typeface="Times New Roman" panose="02020603050405020304" pitchFamily="18" charset="0"/>
              </a:rPr>
              <a:t>Proteinate</a:t>
            </a:r>
            <a:r>
              <a:rPr lang="en-US" sz="1600" dirty="0">
                <a:solidFill>
                  <a:srgbClr val="543019"/>
                </a:solidFill>
                <a:latin typeface="Times New Roman" panose="02020603050405020304" pitchFamily="18" charset="0"/>
                <a:cs typeface="Times New Roman" panose="02020603050405020304" pitchFamily="18" charset="0"/>
              </a:rPr>
              <a:t>, Zinc Sulfate, Selenium Yeast, Ferrous Sulfate, Copper </a:t>
            </a:r>
            <a:r>
              <a:rPr lang="en-US" sz="1600" dirty="0" err="1">
                <a:solidFill>
                  <a:srgbClr val="543019"/>
                </a:solidFill>
                <a:latin typeface="Times New Roman" panose="02020603050405020304" pitchFamily="18" charset="0"/>
                <a:cs typeface="Times New Roman" panose="02020603050405020304" pitchFamily="18" charset="0"/>
              </a:rPr>
              <a:t>Proteinate</a:t>
            </a:r>
            <a:r>
              <a:rPr lang="en-US" sz="1600" dirty="0">
                <a:solidFill>
                  <a:srgbClr val="543019"/>
                </a:solidFill>
                <a:latin typeface="Times New Roman" panose="02020603050405020304" pitchFamily="18" charset="0"/>
                <a:cs typeface="Times New Roman" panose="02020603050405020304" pitchFamily="18" charset="0"/>
              </a:rPr>
              <a:t>, Manganese </a:t>
            </a:r>
            <a:r>
              <a:rPr lang="en-US" sz="1600" dirty="0" err="1">
                <a:solidFill>
                  <a:srgbClr val="543019"/>
                </a:solidFill>
                <a:latin typeface="Times New Roman" panose="02020603050405020304" pitchFamily="18" charset="0"/>
                <a:cs typeface="Times New Roman" panose="02020603050405020304" pitchFamily="18" charset="0"/>
              </a:rPr>
              <a:t>Proteinate</a:t>
            </a:r>
            <a:r>
              <a:rPr lang="en-US" sz="1600" dirty="0">
                <a:solidFill>
                  <a:srgbClr val="543019"/>
                </a:solidFill>
                <a:latin typeface="Times New Roman" panose="02020603050405020304" pitchFamily="18" charset="0"/>
                <a:cs typeface="Times New Roman" panose="02020603050405020304" pitchFamily="18" charset="0"/>
              </a:rPr>
              <a:t>, Vitamin A Supplement, Chelated Copper Sulfate, Niacin, Calcium </a:t>
            </a:r>
            <a:r>
              <a:rPr lang="en-US" sz="1600" dirty="0" err="1">
                <a:solidFill>
                  <a:srgbClr val="543019"/>
                </a:solidFill>
                <a:latin typeface="Times New Roman" panose="02020603050405020304" pitchFamily="18" charset="0"/>
                <a:cs typeface="Times New Roman" panose="02020603050405020304" pitchFamily="18" charset="0"/>
              </a:rPr>
              <a:t>Pantothenate</a:t>
            </a:r>
            <a:r>
              <a:rPr lang="en-US" sz="1600" dirty="0">
                <a:solidFill>
                  <a:srgbClr val="543019"/>
                </a:solidFill>
                <a:latin typeface="Times New Roman" panose="02020603050405020304" pitchFamily="18" charset="0"/>
                <a:cs typeface="Times New Roman" panose="02020603050405020304" pitchFamily="18" charset="0"/>
              </a:rPr>
              <a:t>, Vitamin B12 Supplement, Chelated Manganese Sulfate, Riboflavin, Biotin, Vitamin D3 Supplement, Cobalt </a:t>
            </a:r>
            <a:r>
              <a:rPr lang="en-US" sz="1600" dirty="0" err="1">
                <a:solidFill>
                  <a:srgbClr val="543019"/>
                </a:solidFill>
                <a:latin typeface="Times New Roman" panose="02020603050405020304" pitchFamily="18" charset="0"/>
                <a:cs typeface="Times New Roman" panose="02020603050405020304" pitchFamily="18" charset="0"/>
              </a:rPr>
              <a:t>Proteinate</a:t>
            </a:r>
            <a:r>
              <a:rPr lang="en-US" sz="1600" dirty="0">
                <a:solidFill>
                  <a:srgbClr val="543019"/>
                </a:solidFill>
                <a:latin typeface="Times New Roman" panose="02020603050405020304" pitchFamily="18" charset="0"/>
                <a:cs typeface="Times New Roman" panose="02020603050405020304" pitchFamily="18" charset="0"/>
              </a:rPr>
              <a:t>, Thiamine Mononitrate, Folic Acid, Chelated Calcium Iodate.</a:t>
            </a:r>
          </a:p>
          <a:p>
            <a:pPr eaLnBrk="1" fontAlgn="auto" hangingPunct="1">
              <a:spcBef>
                <a:spcPts val="0"/>
              </a:spcBef>
              <a:spcAft>
                <a:spcPts val="0"/>
              </a:spcAft>
              <a:defRPr/>
            </a:pPr>
            <a:endParaRPr lang="en-US" sz="500" dirty="0">
              <a:solidFill>
                <a:srgbClr val="543019"/>
              </a:solidFill>
              <a:latin typeface="Times New Roman" panose="02020603050405020304" pitchFamily="18" charset="0"/>
              <a:cs typeface="Times New Roman" panose="02020603050405020304" pitchFamily="18" charset="0"/>
            </a:endParaRPr>
          </a:p>
          <a:p>
            <a:pPr>
              <a:defRPr/>
            </a:pPr>
            <a:r>
              <a:rPr lang="en-US" sz="1600" dirty="0">
                <a:solidFill>
                  <a:srgbClr val="543019"/>
                </a:solidFill>
                <a:latin typeface="Times New Roman" panose="02020603050405020304" pitchFamily="18" charset="0"/>
                <a:cs typeface="Times New Roman" panose="02020603050405020304" pitchFamily="18" charset="0"/>
              </a:rPr>
              <a:t>Total Microorganisms* 3.5x10</a:t>
            </a:r>
            <a:r>
              <a:rPr lang="en-US" altLang="en-US" sz="1600" baseline="30000" dirty="0">
                <a:latin typeface="Times New Roman" panose="02020603050405020304" pitchFamily="18" charset="0"/>
                <a:cs typeface="Times New Roman" panose="02020603050405020304" pitchFamily="18" charset="0"/>
              </a:rPr>
              <a:t>5</a:t>
            </a:r>
            <a:r>
              <a:rPr lang="en-US" sz="1600" dirty="0">
                <a:solidFill>
                  <a:srgbClr val="543019"/>
                </a:solidFill>
                <a:latin typeface="Times New Roman" panose="02020603050405020304" pitchFamily="18" charset="0"/>
                <a:cs typeface="Times New Roman" panose="02020603050405020304" pitchFamily="18" charset="0"/>
              </a:rPr>
              <a:t> CFU/</a:t>
            </a:r>
            <a:r>
              <a:rPr lang="en-US" sz="1600" dirty="0" err="1">
                <a:solidFill>
                  <a:srgbClr val="543019"/>
                </a:solidFill>
                <a:latin typeface="Times New Roman" panose="02020603050405020304" pitchFamily="18" charset="0"/>
                <a:cs typeface="Times New Roman" panose="02020603050405020304" pitchFamily="18" charset="0"/>
              </a:rPr>
              <a:t>lb</a:t>
            </a:r>
            <a:r>
              <a:rPr lang="en-US" sz="1600" dirty="0">
                <a:solidFill>
                  <a:srgbClr val="543019"/>
                </a:solidFill>
                <a:latin typeface="Times New Roman" panose="02020603050405020304" pitchFamily="18" charset="0"/>
                <a:cs typeface="Times New Roman" panose="02020603050405020304" pitchFamily="18" charset="0"/>
              </a:rPr>
              <a:t> MIN</a:t>
            </a:r>
          </a:p>
        </p:txBody>
      </p:sp>
      <p:sp>
        <p:nvSpPr>
          <p:cNvPr id="11" name="Rectangle 10"/>
          <p:cNvSpPr>
            <a:spLocks noChangeArrowheads="1"/>
          </p:cNvSpPr>
          <p:nvPr/>
        </p:nvSpPr>
        <p:spPr bwMode="auto">
          <a:xfrm>
            <a:off x="6682232" y="4876800"/>
            <a:ext cx="28130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543019"/>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da-DK" altLang="en-US" sz="1700" dirty="0">
                <a:solidFill>
                  <a:srgbClr val="543019"/>
                </a:solidFill>
                <a:latin typeface="Times New Roman" panose="02020603050405020304" pitchFamily="18" charset="0"/>
                <a:cs typeface="Times New Roman" panose="02020603050405020304" pitchFamily="18" charset="0"/>
              </a:rPr>
              <a:t>Crude Protein: 34% min.</a:t>
            </a:r>
            <a:br>
              <a:rPr lang="da-DK" altLang="en-US" sz="1700" dirty="0">
                <a:solidFill>
                  <a:srgbClr val="543019"/>
                </a:solidFill>
                <a:latin typeface="Times New Roman" panose="02020603050405020304" pitchFamily="18" charset="0"/>
                <a:cs typeface="Times New Roman" panose="02020603050405020304" pitchFamily="18" charset="0"/>
              </a:rPr>
            </a:br>
            <a:r>
              <a:rPr lang="da-DK" altLang="en-US" sz="1700" dirty="0">
                <a:solidFill>
                  <a:srgbClr val="543019"/>
                </a:solidFill>
                <a:latin typeface="Times New Roman" panose="02020603050405020304" pitchFamily="18" charset="0"/>
                <a:cs typeface="Times New Roman" panose="02020603050405020304" pitchFamily="18" charset="0"/>
              </a:rPr>
              <a:t>Crude Fat: 20% min.</a:t>
            </a:r>
            <a:br>
              <a:rPr lang="da-DK" altLang="en-US" sz="1700" dirty="0">
                <a:solidFill>
                  <a:srgbClr val="543019"/>
                </a:solidFill>
                <a:latin typeface="Times New Roman" panose="02020603050405020304" pitchFamily="18" charset="0"/>
                <a:cs typeface="Times New Roman" panose="02020603050405020304" pitchFamily="18" charset="0"/>
              </a:rPr>
            </a:br>
            <a:r>
              <a:rPr lang="da-DK" altLang="en-US" sz="1700" dirty="0">
                <a:solidFill>
                  <a:srgbClr val="543019"/>
                </a:solidFill>
                <a:latin typeface="Times New Roman" panose="02020603050405020304" pitchFamily="18" charset="0"/>
                <a:cs typeface="Times New Roman" panose="02020603050405020304" pitchFamily="18" charset="0"/>
              </a:rPr>
              <a:t>Crude Fiber: 3.5% max.</a:t>
            </a:r>
          </a:p>
          <a:p>
            <a:pPr eaLnBrk="1" hangingPunct="1">
              <a:spcBef>
                <a:spcPct val="0"/>
              </a:spcBef>
              <a:buFontTx/>
              <a:buNone/>
            </a:pPr>
            <a:r>
              <a:rPr lang="en-US" altLang="en-US" sz="1700" dirty="0">
                <a:solidFill>
                  <a:srgbClr val="543019"/>
                </a:solidFill>
                <a:latin typeface="Times New Roman" panose="02020603050405020304" pitchFamily="18" charset="0"/>
                <a:cs typeface="Times New Roman" panose="02020603050405020304" pitchFamily="18" charset="0"/>
              </a:rPr>
              <a:t>3900 Kcal/kg ME</a:t>
            </a:r>
          </a:p>
          <a:p>
            <a:pPr eaLnBrk="1" hangingPunct="1">
              <a:spcBef>
                <a:spcPct val="0"/>
              </a:spcBef>
              <a:buFontTx/>
              <a:buNone/>
            </a:pPr>
            <a:r>
              <a:rPr lang="en-US" altLang="en-US" sz="1700" dirty="0">
                <a:solidFill>
                  <a:srgbClr val="543019"/>
                </a:solidFill>
                <a:latin typeface="Times New Roman" panose="02020603050405020304" pitchFamily="18" charset="0"/>
                <a:cs typeface="Times New Roman" panose="02020603050405020304" pitchFamily="18" charset="0"/>
              </a:rPr>
              <a:t>470 KCAL/CUP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337" y="1841879"/>
            <a:ext cx="2541463" cy="3159125"/>
          </a:xfrm>
          <a:prstGeom prst="rect">
            <a:avLst/>
          </a:prstGeom>
        </p:spPr>
      </p:pic>
      <p:sp>
        <p:nvSpPr>
          <p:cNvPr id="3" name="Slide Number Placeholder 2">
            <a:extLst>
              <a:ext uri="{FF2B5EF4-FFF2-40B4-BE49-F238E27FC236}">
                <a16:creationId xmlns:a16="http://schemas.microsoft.com/office/drawing/2014/main" id="{1BB99CF9-1A54-432D-81EE-86FF76AAF0F9}"/>
              </a:ext>
            </a:extLst>
          </p:cNvPr>
          <p:cNvSpPr>
            <a:spLocks noGrp="1"/>
          </p:cNvSpPr>
          <p:nvPr>
            <p:ph type="sldNum" sz="quarter" idx="12"/>
          </p:nvPr>
        </p:nvSpPr>
        <p:spPr/>
        <p:txBody>
          <a:bodyPr/>
          <a:lstStyle/>
          <a:p>
            <a:fld id="{5381D904-3104-4963-AE3F-69835CADBB4D}" type="slidenum">
              <a:rPr lang="en-US" smtClean="0"/>
              <a:t>63</a:t>
            </a:fld>
            <a:endParaRPr lang="en-US"/>
          </a:p>
        </p:txBody>
      </p:sp>
    </p:spTree>
    <p:extLst>
      <p:ext uri="{BB962C8B-B14F-4D97-AF65-F5344CB8AC3E}">
        <p14:creationId xmlns:p14="http://schemas.microsoft.com/office/powerpoint/2010/main" val="2877100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3794" y="1911350"/>
            <a:ext cx="4219575" cy="3187700"/>
          </a:xfrm>
        </p:spPr>
        <p:txBody>
          <a:bodyPr rtlCol="0">
            <a:noAutofit/>
          </a:bodyPr>
          <a:lstStyle/>
          <a:p>
            <a:pPr marL="0" indent="0" eaLnBrk="1" fontAlgn="auto" hangingPunct="1">
              <a:spcAft>
                <a:spcPts val="0"/>
              </a:spcAft>
              <a:buFont typeface="Arial" panose="020B0604020202020204" pitchFamily="34" charset="0"/>
              <a:buNone/>
              <a:defRPr/>
            </a:pPr>
            <a:endParaRPr lang="en-US" sz="2000" b="1" i="1" dirty="0">
              <a:solidFill>
                <a:srgbClr val="FF0000"/>
              </a:solidFill>
            </a:endParaRPr>
          </a:p>
          <a:p>
            <a:pPr eaLnBrk="1" fontAlgn="auto" hangingPunct="1">
              <a:spcAft>
                <a:spcPts val="0"/>
              </a:spcAft>
              <a:defRPr/>
            </a:pPr>
            <a:r>
              <a:rPr lang="en-US" sz="2600" b="1" dirty="0">
                <a:solidFill>
                  <a:srgbClr val="460D00"/>
                </a:solidFill>
                <a:latin typeface="Cambria" panose="02040503050406030204" pitchFamily="18" charset="0"/>
              </a:rPr>
              <a:t>Front of bags have key nutritional features clearly listed</a:t>
            </a:r>
          </a:p>
          <a:p>
            <a:pPr eaLnBrk="1" fontAlgn="auto" hangingPunct="1">
              <a:spcAft>
                <a:spcPts val="0"/>
              </a:spcAft>
              <a:defRPr/>
            </a:pPr>
            <a:endParaRPr lang="en-US" sz="2000" b="1" dirty="0">
              <a:solidFill>
                <a:srgbClr val="460D00"/>
              </a:solidFill>
              <a:latin typeface="Cambria" panose="02040503050406030204" pitchFamily="18" charset="0"/>
            </a:endParaRPr>
          </a:p>
          <a:p>
            <a:pPr eaLnBrk="1" fontAlgn="auto" hangingPunct="1">
              <a:spcAft>
                <a:spcPts val="0"/>
              </a:spcAft>
              <a:defRPr/>
            </a:pPr>
            <a:r>
              <a:rPr lang="en-US" sz="2600" b="1" dirty="0">
                <a:solidFill>
                  <a:srgbClr val="460D00"/>
                </a:solidFill>
                <a:latin typeface="Cambria" panose="02040503050406030204" pitchFamily="18" charset="0"/>
              </a:rPr>
              <a:t>Back of bags list bullet points with comprehensive features and benefits</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9550"/>
            <a:ext cx="6373813"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6200" y="965844"/>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9F5C62"/>
                  </a:solidFill>
                  <a:prstDash val="solid"/>
                </a:ln>
                <a:solidFill>
                  <a:srgbClr val="FFD214"/>
                </a:solidFill>
                <a:latin typeface="Constantia" panose="02030602050306030303" pitchFamily="18" charset="0"/>
              </a:rPr>
              <a:t>Using the Bag as a selling tool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2413" y="3737850"/>
            <a:ext cx="2262187" cy="29944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14" y="1600200"/>
            <a:ext cx="2069502" cy="3161307"/>
          </a:xfrm>
          <a:prstGeom prst="rect">
            <a:avLst/>
          </a:prstGeom>
        </p:spPr>
      </p:pic>
      <p:sp>
        <p:nvSpPr>
          <p:cNvPr id="6" name="Slide Number Placeholder 5">
            <a:extLst>
              <a:ext uri="{FF2B5EF4-FFF2-40B4-BE49-F238E27FC236}">
                <a16:creationId xmlns:a16="http://schemas.microsoft.com/office/drawing/2014/main" id="{95EA45A9-945E-4173-829C-F0099A2F623C}"/>
              </a:ext>
            </a:extLst>
          </p:cNvPr>
          <p:cNvSpPr>
            <a:spLocks noGrp="1"/>
          </p:cNvSpPr>
          <p:nvPr>
            <p:ph type="sldNum" sz="quarter" idx="12"/>
          </p:nvPr>
        </p:nvSpPr>
        <p:spPr/>
        <p:txBody>
          <a:bodyPr/>
          <a:lstStyle/>
          <a:p>
            <a:fld id="{5381D904-3104-4963-AE3F-69835CADBB4D}" type="slidenum">
              <a:rPr lang="en-US" smtClean="0"/>
              <a:t>64</a:t>
            </a:fld>
            <a:endParaRPr lang="en-US"/>
          </a:p>
        </p:txBody>
      </p:sp>
    </p:spTree>
    <p:extLst>
      <p:ext uri="{BB962C8B-B14F-4D97-AF65-F5344CB8AC3E}">
        <p14:creationId xmlns:p14="http://schemas.microsoft.com/office/powerpoint/2010/main" val="426033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8600"/>
            <a:ext cx="70024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255588" y="1673225"/>
            <a:ext cx="6553200" cy="5105400"/>
          </a:xfrm>
        </p:spPr>
        <p:txBody>
          <a:bodyPr/>
          <a:lstStyle/>
          <a:p>
            <a:pPr eaLnBrk="1" hangingPunct="1"/>
            <a:r>
              <a:rPr lang="en-US" altLang="en-US" sz="2000" b="1">
                <a:solidFill>
                  <a:srgbClr val="460D00"/>
                </a:solidFill>
                <a:latin typeface="Cambria" panose="02040503050406030204" pitchFamily="18" charset="0"/>
              </a:rPr>
              <a:t>Your Best marketing tool: </a:t>
            </a:r>
            <a:r>
              <a:rPr lang="en-US" altLang="en-US" sz="2000" b="1" i="1">
                <a:solidFill>
                  <a:srgbClr val="460D00"/>
                </a:solidFill>
                <a:latin typeface="Cambria" panose="02040503050406030204" pitchFamily="18" charset="0"/>
              </a:rPr>
              <a:t>9-14 oz trial sizes</a:t>
            </a:r>
          </a:p>
          <a:p>
            <a:pPr eaLnBrk="1" hangingPunct="1"/>
            <a:r>
              <a:rPr lang="en-US" altLang="en-US" sz="2000" b="1">
                <a:solidFill>
                  <a:srgbClr val="460D00"/>
                </a:solidFill>
                <a:latin typeface="Cambria" panose="02040503050406030204" pitchFamily="18" charset="0"/>
              </a:rPr>
              <a:t>These pre-priced packs are available for all formulas: </a:t>
            </a:r>
            <a:r>
              <a:rPr lang="en-US" altLang="en-US" sz="2000" b="1" i="1">
                <a:solidFill>
                  <a:srgbClr val="460D00"/>
                </a:solidFill>
                <a:latin typeface="Cambria" panose="02040503050406030204" pitchFamily="18" charset="0"/>
              </a:rPr>
              <a:t>Pre-priced so they are of more value!</a:t>
            </a:r>
          </a:p>
          <a:p>
            <a:pPr eaLnBrk="1" hangingPunct="1"/>
            <a:r>
              <a:rPr lang="en-US" altLang="en-US" sz="2000" b="1">
                <a:solidFill>
                  <a:srgbClr val="460D00"/>
                </a:solidFill>
                <a:latin typeface="Cambria" panose="02040503050406030204" pitchFamily="18" charset="0"/>
              </a:rPr>
              <a:t>Best given to a customer when they ask a question where they seem interested in trying something new (if you can't sell them an actual bag). </a:t>
            </a:r>
          </a:p>
          <a:p>
            <a:pPr eaLnBrk="1" hangingPunct="1"/>
            <a:r>
              <a:rPr lang="en-US" altLang="en-US" sz="2000" b="1">
                <a:solidFill>
                  <a:srgbClr val="460D00"/>
                </a:solidFill>
                <a:latin typeface="Cambria" panose="02040503050406030204" pitchFamily="18" charset="0"/>
              </a:rPr>
              <a:t>Avoid letting people take freebies without having a conversation about the food (or let them only take one)</a:t>
            </a:r>
          </a:p>
          <a:p>
            <a:pPr eaLnBrk="1" hangingPunct="1"/>
            <a:r>
              <a:rPr lang="en-US" altLang="en-US" sz="2000" b="1">
                <a:solidFill>
                  <a:srgbClr val="460D00"/>
                </a:solidFill>
                <a:latin typeface="Cambria" panose="02040503050406030204" pitchFamily="18" charset="0"/>
              </a:rPr>
              <a:t>Always make a recommendation when giving them away </a:t>
            </a:r>
          </a:p>
          <a:p>
            <a:pPr lvl="1" eaLnBrk="1" hangingPunct="1"/>
            <a:r>
              <a:rPr lang="en-US" altLang="en-US" sz="2000" b="1" i="1">
                <a:solidFill>
                  <a:srgbClr val="460D00"/>
                </a:solidFill>
                <a:latin typeface="Cambria" panose="02040503050406030204" pitchFamily="18" charset="0"/>
              </a:rPr>
              <a:t>“This is a great food, I recommend it!”</a:t>
            </a:r>
          </a:p>
          <a:p>
            <a:pPr lvl="1" eaLnBrk="1" hangingPunct="1"/>
            <a:r>
              <a:rPr lang="en-US" altLang="en-US" sz="2000" b="1">
                <a:solidFill>
                  <a:srgbClr val="460D00"/>
                </a:solidFill>
                <a:latin typeface="Cambria" panose="02040503050406030204" pitchFamily="18" charset="0"/>
              </a:rPr>
              <a:t>It’s even better to make a specific recommendation addressing that customers interests or concerns</a:t>
            </a:r>
          </a:p>
        </p:txBody>
      </p:sp>
      <p:pic>
        <p:nvPicPr>
          <p:cNvPr id="11" name="Picture 2" descr="C:\Users\Nathalie\Documents\Nexpet\GMCN\Images\trialsiz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2287588"/>
            <a:ext cx="1909762" cy="3251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311338" y="927704"/>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00434C"/>
                  </a:solidFill>
                  <a:prstDash val="solid"/>
                </a:ln>
                <a:solidFill>
                  <a:srgbClr val="005C68"/>
                </a:solidFill>
                <a:latin typeface="Constantia" panose="02030602050306030303" pitchFamily="18" charset="0"/>
              </a:rPr>
              <a:t>Very Large Trial Sizes</a:t>
            </a:r>
          </a:p>
        </p:txBody>
      </p:sp>
      <p:sp>
        <p:nvSpPr>
          <p:cNvPr id="3" name="Slide Number Placeholder 2">
            <a:extLst>
              <a:ext uri="{FF2B5EF4-FFF2-40B4-BE49-F238E27FC236}">
                <a16:creationId xmlns:a16="http://schemas.microsoft.com/office/drawing/2014/main" id="{72C5BEA1-BC2D-4124-8B41-7D518345B60B}"/>
              </a:ext>
            </a:extLst>
          </p:cNvPr>
          <p:cNvSpPr>
            <a:spLocks noGrp="1"/>
          </p:cNvSpPr>
          <p:nvPr>
            <p:ph type="sldNum" sz="quarter" idx="12"/>
          </p:nvPr>
        </p:nvSpPr>
        <p:spPr/>
        <p:txBody>
          <a:bodyPr/>
          <a:lstStyle/>
          <a:p>
            <a:fld id="{5381D904-3104-4963-AE3F-69835CADBB4D}" type="slidenum">
              <a:rPr lang="en-US" smtClean="0"/>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500"/>
                                        <p:tgtEl>
                                          <p:spTgt spid="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500"/>
                                        <p:tgtEl>
                                          <p:spTgt spid="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500"/>
                                        <p:tgtEl>
                                          <p:spTgt spid="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500"/>
                                        <p:tgtEl>
                                          <p:spTgt spid="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500"/>
                                        <p:tgtEl>
                                          <p:spTgt spid="9">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1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8600"/>
            <a:ext cx="70024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N:\NexPet\NEXPET\Images\GMCN Images\Marketing Materials\Military\military_shelftalker.jpg"/>
          <p:cNvPicPr>
            <a:picLocks noChangeAspect="1" noChangeArrowheads="1"/>
          </p:cNvPicPr>
          <p:nvPr/>
        </p:nvPicPr>
        <p:blipFill>
          <a:blip r:embed="rId3"/>
          <a:srcRect/>
          <a:stretch>
            <a:fillRect/>
          </a:stretch>
        </p:blipFill>
        <p:spPr bwMode="auto">
          <a:xfrm>
            <a:off x="2362200" y="4724400"/>
            <a:ext cx="4419600" cy="1524000"/>
          </a:xfrm>
          <a:prstGeom prst="rect">
            <a:avLst/>
          </a:prstGeom>
          <a:noFill/>
          <a:effectLst>
            <a:outerShdw blurRad="50800" dist="38100" dir="5400000" algn="t" rotWithShape="0">
              <a:prstClr val="black">
                <a:alpha val="40000"/>
              </a:prstClr>
            </a:outerShdw>
          </a:effectLst>
        </p:spPr>
      </p:pic>
      <p:sp>
        <p:nvSpPr>
          <p:cNvPr id="10" name="TextBox 9"/>
          <p:cNvSpPr txBox="1"/>
          <p:nvPr/>
        </p:nvSpPr>
        <p:spPr>
          <a:xfrm>
            <a:off x="285750" y="1701800"/>
            <a:ext cx="8782050" cy="2830513"/>
          </a:xfrm>
          <a:prstGeom prst="rect">
            <a:avLst/>
          </a:prstGeom>
          <a:noFill/>
        </p:spPr>
        <p:txBody>
          <a:bodyPr>
            <a:spAutoFit/>
          </a:bodyPr>
          <a:lstStyle/>
          <a:p>
            <a:pPr marL="342900" indent="-342900" eaLnBrk="1" fontAlgn="auto" hangingPunct="1">
              <a:spcBef>
                <a:spcPts val="0"/>
              </a:spcBef>
              <a:spcAft>
                <a:spcPts val="0"/>
              </a:spcAft>
              <a:buFont typeface="Arial" pitchFamily="34" charset="0"/>
              <a:buChar char="•"/>
              <a:defRPr/>
            </a:pPr>
            <a:r>
              <a:rPr lang="en-US" sz="2100" b="1" dirty="0">
                <a:solidFill>
                  <a:srgbClr val="460D00"/>
                </a:solidFill>
                <a:latin typeface="Cambria" panose="02040503050406030204" pitchFamily="18" charset="0"/>
              </a:rPr>
              <a:t>If a family has an immediate member (husband or wife) serving in the military overseas, Grandma Mae’s Country Naturals will feed that family’s pets up to 25lbs/month</a:t>
            </a:r>
          </a:p>
          <a:p>
            <a:pPr eaLnBrk="1" fontAlgn="auto" hangingPunct="1">
              <a:spcBef>
                <a:spcPts val="0"/>
              </a:spcBef>
              <a:spcAft>
                <a:spcPts val="0"/>
              </a:spcAft>
              <a:defRPr/>
            </a:pPr>
            <a:endParaRPr lang="en-US" sz="1000" b="1" dirty="0">
              <a:solidFill>
                <a:srgbClr val="460D00"/>
              </a:solidFill>
              <a:latin typeface="Cambria" panose="02040503050406030204" pitchFamily="18" charset="0"/>
            </a:endParaRPr>
          </a:p>
          <a:p>
            <a:pPr marL="342900" indent="-342900" eaLnBrk="1" fontAlgn="auto" hangingPunct="1">
              <a:spcBef>
                <a:spcPts val="0"/>
              </a:spcBef>
              <a:spcAft>
                <a:spcPts val="0"/>
              </a:spcAft>
              <a:buFont typeface="Arial" pitchFamily="34" charset="0"/>
              <a:buChar char="•"/>
              <a:defRPr/>
            </a:pPr>
            <a:r>
              <a:rPr lang="en-US" sz="2100" b="1" dirty="0">
                <a:solidFill>
                  <a:srgbClr val="460D00"/>
                </a:solidFill>
                <a:latin typeface="Cambria" panose="02040503050406030204" pitchFamily="18" charset="0"/>
              </a:rPr>
              <a:t>Must first have their application approved at countrynaturals.com</a:t>
            </a:r>
          </a:p>
          <a:p>
            <a:pPr eaLnBrk="1" fontAlgn="auto" hangingPunct="1">
              <a:spcBef>
                <a:spcPts val="0"/>
              </a:spcBef>
              <a:spcAft>
                <a:spcPts val="0"/>
              </a:spcAft>
              <a:defRPr/>
            </a:pPr>
            <a:endParaRPr lang="en-US" sz="1000" b="1" dirty="0">
              <a:solidFill>
                <a:srgbClr val="460D00"/>
              </a:solidFill>
              <a:latin typeface="Cambria" panose="02040503050406030204" pitchFamily="18" charset="0"/>
            </a:endParaRPr>
          </a:p>
          <a:p>
            <a:pPr marL="342900" indent="-342900" eaLnBrk="1" fontAlgn="auto" hangingPunct="1">
              <a:spcBef>
                <a:spcPts val="0"/>
              </a:spcBef>
              <a:spcAft>
                <a:spcPts val="0"/>
              </a:spcAft>
              <a:buFont typeface="Arial" pitchFamily="34" charset="0"/>
              <a:buChar char="•"/>
              <a:defRPr/>
            </a:pPr>
            <a:r>
              <a:rPr lang="en-US" sz="2100" b="1" dirty="0">
                <a:solidFill>
                  <a:srgbClr val="460D00"/>
                </a:solidFill>
                <a:latin typeface="Cambria" panose="02040503050406030204" pitchFamily="18" charset="0"/>
              </a:rPr>
              <a:t>Must be able to pick up food at a participating store</a:t>
            </a:r>
          </a:p>
          <a:p>
            <a:pPr eaLnBrk="1" fontAlgn="auto" hangingPunct="1">
              <a:spcBef>
                <a:spcPts val="0"/>
              </a:spcBef>
              <a:spcAft>
                <a:spcPts val="0"/>
              </a:spcAft>
              <a:defRPr/>
            </a:pPr>
            <a:endParaRPr lang="en-US" sz="800" b="1" dirty="0">
              <a:solidFill>
                <a:srgbClr val="460D00"/>
              </a:solidFill>
              <a:latin typeface="Cambria" panose="02040503050406030204" pitchFamily="18" charset="0"/>
            </a:endParaRPr>
          </a:p>
          <a:p>
            <a:pPr marL="342900" indent="-342900" eaLnBrk="1" fontAlgn="auto" hangingPunct="1">
              <a:spcBef>
                <a:spcPts val="0"/>
              </a:spcBef>
              <a:spcAft>
                <a:spcPts val="0"/>
              </a:spcAft>
              <a:buFont typeface="Arial" pitchFamily="34" charset="0"/>
              <a:buChar char="•"/>
              <a:defRPr/>
            </a:pPr>
            <a:r>
              <a:rPr lang="en-US" sz="2100" b="1" dirty="0">
                <a:solidFill>
                  <a:srgbClr val="460D00"/>
                </a:solidFill>
                <a:latin typeface="Cambria" panose="02040503050406030204" pitchFamily="18" charset="0"/>
              </a:rPr>
              <a:t>The Country Naturals office will arrange with store manager to accept voucher brought in by customer</a:t>
            </a:r>
          </a:p>
        </p:txBody>
      </p:sp>
      <p:sp>
        <p:nvSpPr>
          <p:cNvPr id="12" name="Rectangle 11"/>
          <p:cNvSpPr/>
          <p:nvPr/>
        </p:nvSpPr>
        <p:spPr>
          <a:xfrm>
            <a:off x="2514600" y="928649"/>
            <a:ext cx="5502917" cy="677108"/>
          </a:xfrm>
          <a:prstGeom prst="rect">
            <a:avLst/>
          </a:prstGeom>
          <a:noFill/>
          <a:effectLst/>
        </p:spPr>
        <p:txBody>
          <a:bodyPr wrap="none">
            <a:spAutoFit/>
          </a:bodyPr>
          <a:lstStyle/>
          <a:p>
            <a:pPr algn="ctr" eaLnBrk="1" fontAlgn="auto" hangingPunct="1">
              <a:spcBef>
                <a:spcPts val="0"/>
              </a:spcBef>
              <a:spcAft>
                <a:spcPts val="0"/>
              </a:spcAft>
              <a:defRPr/>
            </a:pPr>
            <a:r>
              <a:rPr lang="en-US" sz="3800" b="1" i="1" dirty="0">
                <a:ln w="12700">
                  <a:solidFill>
                    <a:srgbClr val="955113"/>
                  </a:solidFill>
                  <a:prstDash val="solid"/>
                </a:ln>
                <a:solidFill>
                  <a:srgbClr val="DF7A1C"/>
                </a:solidFill>
                <a:latin typeface="Constantia" panose="02030602050306030303" pitchFamily="18" charset="0"/>
              </a:rPr>
              <a:t>Helps Military Families</a:t>
            </a:r>
          </a:p>
        </p:txBody>
      </p:sp>
      <p:sp>
        <p:nvSpPr>
          <p:cNvPr id="3" name="Slide Number Placeholder 2">
            <a:extLst>
              <a:ext uri="{FF2B5EF4-FFF2-40B4-BE49-F238E27FC236}">
                <a16:creationId xmlns:a16="http://schemas.microsoft.com/office/drawing/2014/main" id="{81AE12C6-91CB-430D-92C4-5E1CCCD14B07}"/>
              </a:ext>
            </a:extLst>
          </p:cNvPr>
          <p:cNvSpPr>
            <a:spLocks noGrp="1"/>
          </p:cNvSpPr>
          <p:nvPr>
            <p:ph type="sldNum" sz="quarter" idx="12"/>
          </p:nvPr>
        </p:nvSpPr>
        <p:spPr/>
        <p:txBody>
          <a:bodyPr/>
          <a:lstStyle/>
          <a:p>
            <a:fld id="{5381D904-3104-4963-AE3F-69835CADBB4D}" type="slidenum">
              <a:rPr lang="en-US" smtClean="0"/>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2000"/>
                                        <p:tgtEl>
                                          <p:spTgt spid="1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2000"/>
                                        <p:tgtEl>
                                          <p:spTgt spid="1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28600"/>
            <a:ext cx="70024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233363" y="1741488"/>
            <a:ext cx="5900737" cy="4668837"/>
          </a:xfrm>
        </p:spPr>
        <p:txBody>
          <a:bodyPr/>
          <a:lstStyle/>
          <a:p>
            <a:pPr eaLnBrk="1" hangingPunct="1"/>
            <a:r>
              <a:rPr lang="en-US" altLang="en-US" sz="2400" b="1">
                <a:solidFill>
                  <a:srgbClr val="460D00"/>
                </a:solidFill>
                <a:latin typeface="Cambria" panose="02040503050406030204" pitchFamily="18" charset="0"/>
              </a:rPr>
              <a:t>Comprehensive brochures for customers </a:t>
            </a:r>
          </a:p>
          <a:p>
            <a:pPr marL="800100" lvl="1" indent="-342900" eaLnBrk="1" hangingPunct="1">
              <a:buFont typeface="Arial" panose="020B0604020202020204" pitchFamily="34" charset="0"/>
              <a:buChar char="•"/>
            </a:pPr>
            <a:r>
              <a:rPr lang="en-US" altLang="en-US" sz="2400" b="1" i="1">
                <a:solidFill>
                  <a:srgbClr val="460D00"/>
                </a:solidFill>
                <a:latin typeface="Cambria" panose="02040503050406030204" pitchFamily="18" charset="0"/>
              </a:rPr>
              <a:t>Includes all dry and canned formulas, complete ingredient listing, guaranteed analysis and  testimonials</a:t>
            </a:r>
          </a:p>
          <a:p>
            <a:pPr eaLnBrk="1" hangingPunct="1"/>
            <a:r>
              <a:rPr lang="en-US" altLang="en-US" sz="2400" b="1">
                <a:solidFill>
                  <a:srgbClr val="460D00"/>
                </a:solidFill>
                <a:latin typeface="Cambria" panose="02040503050406030204" pitchFamily="18" charset="0"/>
              </a:rPr>
              <a:t>Pocket “memory cards” for you:</a:t>
            </a:r>
          </a:p>
          <a:p>
            <a:pPr marL="800100" lvl="1" indent="-342900" eaLnBrk="1" hangingPunct="1">
              <a:buFont typeface="Arial" panose="020B0604020202020204" pitchFamily="34" charset="0"/>
              <a:buChar char="•"/>
            </a:pPr>
            <a:r>
              <a:rPr lang="en-US" altLang="en-US" sz="2400" b="1" i="1">
                <a:solidFill>
                  <a:srgbClr val="460D00"/>
                </a:solidFill>
                <a:latin typeface="Cambria" panose="02040503050406030204" pitchFamily="18" charset="0"/>
              </a:rPr>
              <a:t>One side has key selling points of the brand, one side has key nutritional issues addressed by each formula of dry food</a:t>
            </a:r>
          </a:p>
        </p:txBody>
      </p:sp>
      <p:sp>
        <p:nvSpPr>
          <p:cNvPr id="13" name="Rectangle 12"/>
          <p:cNvSpPr/>
          <p:nvPr/>
        </p:nvSpPr>
        <p:spPr>
          <a:xfrm>
            <a:off x="-15240" y="905855"/>
            <a:ext cx="9591040" cy="707886"/>
          </a:xfrm>
          <a:prstGeom prst="rect">
            <a:avLst/>
          </a:prstGeom>
          <a:noFill/>
        </p:spPr>
        <p:txBody>
          <a:bodyPr>
            <a:spAutoFit/>
          </a:bodyPr>
          <a:lstStyle/>
          <a:p>
            <a:pPr algn="ctr" eaLnBrk="1" fontAlgn="auto" hangingPunct="1">
              <a:spcBef>
                <a:spcPts val="0"/>
              </a:spcBef>
              <a:spcAft>
                <a:spcPts val="0"/>
              </a:spcAft>
              <a:defRPr/>
            </a:pPr>
            <a:r>
              <a:rPr lang="en-US" sz="4000" b="1" i="1" dirty="0">
                <a:ln w="12700">
                  <a:solidFill>
                    <a:srgbClr val="085C54"/>
                  </a:solidFill>
                  <a:prstDash val="solid"/>
                </a:ln>
                <a:solidFill>
                  <a:srgbClr val="0EA093"/>
                </a:solidFill>
                <a:latin typeface="Constantia" panose="02030602050306030303" pitchFamily="18" charset="0"/>
              </a:rPr>
              <a:t>Marketing and Training Tools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26588">
            <a:off x="6262688" y="1765300"/>
            <a:ext cx="16192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71103">
            <a:off x="6635750" y="2382838"/>
            <a:ext cx="16478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45881">
            <a:off x="6988175" y="2828925"/>
            <a:ext cx="1490663"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21423">
            <a:off x="7216775" y="3702050"/>
            <a:ext cx="14747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21379">
            <a:off x="6184900" y="2909888"/>
            <a:ext cx="137160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D2DBC0B2-2AA1-4980-94CC-4C6A46CDDA92}"/>
              </a:ext>
            </a:extLst>
          </p:cNvPr>
          <p:cNvSpPr>
            <a:spLocks noGrp="1"/>
          </p:cNvSpPr>
          <p:nvPr>
            <p:ph type="sldNum" sz="quarter" idx="12"/>
          </p:nvPr>
        </p:nvSpPr>
        <p:spPr/>
        <p:txBody>
          <a:bodyPr/>
          <a:lstStyle/>
          <a:p>
            <a:fld id="{5381D904-3104-4963-AE3F-69835CADBB4D}" type="slidenum">
              <a:rPr lang="en-US" smtClean="0"/>
              <a:t>67</a:t>
            </a:fld>
            <a:endParaRPr lang="en-US"/>
          </a:p>
        </p:txBody>
      </p:sp>
    </p:spTree>
    <p:extLst>
      <p:ext uri="{BB962C8B-B14F-4D97-AF65-F5344CB8AC3E}">
        <p14:creationId xmlns:p14="http://schemas.microsoft.com/office/powerpoint/2010/main" val="3102638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272426"/>
            <a:ext cx="9142052" cy="615553"/>
          </a:xfrm>
          <a:prstGeom prst="rect">
            <a:avLst/>
          </a:prstGeom>
          <a:noFill/>
        </p:spPr>
        <p:txBody>
          <a:bodyPr>
            <a:spAutoFit/>
          </a:bodyPr>
          <a:lstStyle/>
          <a:p>
            <a:pPr algn="ctr" eaLnBrk="1" fontAlgn="auto" hangingPunct="1">
              <a:spcBef>
                <a:spcPts val="0"/>
              </a:spcBef>
              <a:spcAft>
                <a:spcPts val="0"/>
              </a:spcAft>
              <a:defRPr/>
            </a:pPr>
            <a:r>
              <a:rPr lang="en-US" sz="3400" b="1" i="1" dirty="0">
                <a:ln w="12700">
                  <a:solidFill>
                    <a:srgbClr val="6737A7"/>
                  </a:solidFill>
                  <a:prstDash val="solid"/>
                </a:ln>
                <a:solidFill>
                  <a:srgbClr val="6737A7"/>
                </a:solidFill>
                <a:latin typeface="Constantia" panose="02030602050306030303" pitchFamily="18" charset="0"/>
              </a:rPr>
              <a:t>Grain Free Dog Treats</a:t>
            </a:r>
          </a:p>
        </p:txBody>
      </p:sp>
      <p:sp>
        <p:nvSpPr>
          <p:cNvPr id="8" name="Rectangle 7"/>
          <p:cNvSpPr>
            <a:spLocks noChangeArrowheads="1"/>
          </p:cNvSpPr>
          <p:nvPr/>
        </p:nvSpPr>
        <p:spPr bwMode="auto">
          <a:xfrm>
            <a:off x="2103096" y="1965130"/>
            <a:ext cx="49314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n-US" altLang="en-US" sz="2300" b="1" i="1" dirty="0">
                <a:solidFill>
                  <a:srgbClr val="7F3214"/>
                </a:solidFill>
                <a:latin typeface="Cambria" panose="02040503050406030204" pitchFamily="18" charset="0"/>
              </a:rPr>
              <a:t>Six Meat Treats, Three Proteins, Four Shapes</a:t>
            </a:r>
          </a:p>
        </p:txBody>
      </p:sp>
      <p:sp>
        <p:nvSpPr>
          <p:cNvPr id="2" name="Rectangle 1"/>
          <p:cNvSpPr/>
          <p:nvPr/>
        </p:nvSpPr>
        <p:spPr>
          <a:xfrm>
            <a:off x="1904509" y="2762045"/>
            <a:ext cx="5328623" cy="461665"/>
          </a:xfrm>
          <a:prstGeom prst="rect">
            <a:avLst/>
          </a:prstGeom>
        </p:spPr>
        <p:txBody>
          <a:bodyPr wrap="square">
            <a:spAutoFit/>
          </a:bodyPr>
          <a:lstStyle/>
          <a:p>
            <a:pPr algn="ctr" eaLnBrk="1" hangingPunct="1"/>
            <a:r>
              <a:rPr lang="en-US" altLang="en-US" sz="2300" b="1" dirty="0">
                <a:solidFill>
                  <a:srgbClr val="543019"/>
                </a:solidFill>
                <a:latin typeface="Cambria" panose="02040503050406030204" pitchFamily="18" charset="0"/>
              </a:rPr>
              <a:t>Simple LID Natural Ingredients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28" y="2193756"/>
            <a:ext cx="1558453" cy="195224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375" y="4800601"/>
            <a:ext cx="1529946" cy="191653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800600"/>
            <a:ext cx="1538972" cy="192783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5094" y="4800601"/>
            <a:ext cx="1538971" cy="192783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132" y="2167033"/>
            <a:ext cx="1563686" cy="195879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232" y="4800600"/>
            <a:ext cx="1524310" cy="1909472"/>
          </a:xfrm>
          <a:prstGeom prst="rect">
            <a:avLst/>
          </a:prstGeom>
        </p:spPr>
      </p:pic>
      <p:sp>
        <p:nvSpPr>
          <p:cNvPr id="25" name="Rectangle 24"/>
          <p:cNvSpPr/>
          <p:nvPr/>
        </p:nvSpPr>
        <p:spPr>
          <a:xfrm>
            <a:off x="1923853" y="3202748"/>
            <a:ext cx="5328623" cy="461665"/>
          </a:xfrm>
          <a:prstGeom prst="rect">
            <a:avLst/>
          </a:prstGeom>
        </p:spPr>
        <p:txBody>
          <a:bodyPr wrap="square">
            <a:spAutoFit/>
          </a:bodyPr>
          <a:lstStyle/>
          <a:p>
            <a:pPr algn="ctr" eaLnBrk="1" hangingPunct="1"/>
            <a:r>
              <a:rPr lang="en-US" altLang="en-US" sz="2300" b="1" i="1" dirty="0">
                <a:solidFill>
                  <a:srgbClr val="7F3214"/>
                </a:solidFill>
                <a:latin typeface="Cambria" panose="02040503050406030204" pitchFamily="18" charset="0"/>
              </a:rPr>
              <a:t>BOTH a </a:t>
            </a:r>
            <a:r>
              <a:rPr lang="en-US" altLang="en-US" sz="2300" b="1" i="1" u="sng" dirty="0">
                <a:solidFill>
                  <a:srgbClr val="7F3214"/>
                </a:solidFill>
                <a:latin typeface="Cambria" panose="02040503050406030204" pitchFamily="18" charset="0"/>
              </a:rPr>
              <a:t>hearty snack</a:t>
            </a:r>
            <a:r>
              <a:rPr lang="en-US" altLang="en-US" sz="2300" b="1" i="1" dirty="0">
                <a:solidFill>
                  <a:srgbClr val="7F3214"/>
                </a:solidFill>
                <a:latin typeface="Cambria" panose="02040503050406030204" pitchFamily="18" charset="0"/>
              </a:rPr>
              <a:t> &amp; </a:t>
            </a:r>
            <a:r>
              <a:rPr lang="en-US" altLang="en-US" sz="2300" b="1" i="1" u="sng" dirty="0">
                <a:solidFill>
                  <a:srgbClr val="7F3214"/>
                </a:solidFill>
                <a:latin typeface="Cambria" panose="02040503050406030204" pitchFamily="18" charset="0"/>
              </a:rPr>
              <a:t>training treat</a:t>
            </a:r>
          </a:p>
        </p:txBody>
      </p:sp>
      <p:sp>
        <p:nvSpPr>
          <p:cNvPr id="26" name="Rectangle 25"/>
          <p:cNvSpPr/>
          <p:nvPr/>
        </p:nvSpPr>
        <p:spPr>
          <a:xfrm>
            <a:off x="3567584" y="3678351"/>
            <a:ext cx="2002471" cy="492443"/>
          </a:xfrm>
          <a:prstGeom prst="rect">
            <a:avLst/>
          </a:prstGeom>
        </p:spPr>
        <p:txBody>
          <a:bodyPr wrap="none">
            <a:spAutoFit/>
          </a:bodyPr>
          <a:lstStyle/>
          <a:p>
            <a:pPr eaLnBrk="1" fontAlgn="auto" hangingPunct="1">
              <a:spcBef>
                <a:spcPts val="0"/>
              </a:spcBef>
              <a:spcAft>
                <a:spcPts val="0"/>
              </a:spcAft>
              <a:defRPr/>
            </a:pPr>
            <a:r>
              <a:rPr lang="en-US" sz="2400" b="1" i="1" dirty="0">
                <a:solidFill>
                  <a:srgbClr val="543019"/>
                </a:solidFill>
                <a:latin typeface="Cambria" panose="02040503050406030204" pitchFamily="18" charset="0"/>
              </a:rPr>
              <a:t>Made in </a:t>
            </a:r>
            <a:r>
              <a:rPr lang="en-US" sz="2600" b="1" i="1" dirty="0">
                <a:ln w="12700">
                  <a:solidFill>
                    <a:schemeClr val="tx1"/>
                  </a:solidFill>
                  <a:prstDash val="solid"/>
                </a:ln>
                <a:solidFill>
                  <a:srgbClr val="FF0000"/>
                </a:solidFill>
                <a:latin typeface="Cambria" panose="02040503050406030204" pitchFamily="18" charset="0"/>
              </a:rPr>
              <a:t>U</a:t>
            </a:r>
            <a:r>
              <a:rPr lang="en-US" sz="2600" b="1" i="1" dirty="0">
                <a:ln w="12700">
                  <a:solidFill>
                    <a:schemeClr val="tx1"/>
                  </a:solidFill>
                  <a:prstDash val="solid"/>
                </a:ln>
                <a:solidFill>
                  <a:schemeClr val="bg1"/>
                </a:solidFill>
                <a:latin typeface="Cambria" panose="02040503050406030204" pitchFamily="18" charset="0"/>
              </a:rPr>
              <a:t>S</a:t>
            </a:r>
            <a:r>
              <a:rPr lang="en-US" sz="2600" b="1" i="1" dirty="0">
                <a:ln w="12700">
                  <a:solidFill>
                    <a:schemeClr val="tx1"/>
                  </a:solidFill>
                  <a:prstDash val="solid"/>
                </a:ln>
                <a:solidFill>
                  <a:schemeClr val="tx2"/>
                </a:solidFill>
                <a:latin typeface="Cambria" panose="02040503050406030204" pitchFamily="18" charset="0"/>
              </a:rPr>
              <a:t>A</a:t>
            </a:r>
            <a:r>
              <a:rPr lang="en-US" sz="2400" b="1" i="1" dirty="0">
                <a:solidFill>
                  <a:srgbClr val="02535E"/>
                </a:solidFill>
                <a:latin typeface="Cambria" panose="02040503050406030204" pitchFamily="18" charset="0"/>
              </a:rPr>
              <a:t> </a:t>
            </a:r>
            <a:endParaRPr lang="en-US" sz="2400" dirty="0">
              <a:solidFill>
                <a:srgbClr val="02535E"/>
              </a:solidFill>
              <a:latin typeface="Cambria" panose="02040503050406030204" pitchFamily="18" charset="0"/>
            </a:endParaRPr>
          </a:p>
        </p:txBody>
      </p:sp>
      <p:sp>
        <p:nvSpPr>
          <p:cNvPr id="4" name="Slide Number Placeholder 3">
            <a:extLst>
              <a:ext uri="{FF2B5EF4-FFF2-40B4-BE49-F238E27FC236}">
                <a16:creationId xmlns:a16="http://schemas.microsoft.com/office/drawing/2014/main" id="{55674BF3-9119-4E98-85C6-0192CE6AC255}"/>
              </a:ext>
            </a:extLst>
          </p:cNvPr>
          <p:cNvSpPr>
            <a:spLocks noGrp="1"/>
          </p:cNvSpPr>
          <p:nvPr>
            <p:ph type="sldNum" sz="quarter" idx="12"/>
          </p:nvPr>
        </p:nvSpPr>
        <p:spPr/>
        <p:txBody>
          <a:bodyPr/>
          <a:lstStyle/>
          <a:p>
            <a:fld id="{5381D904-3104-4963-AE3F-69835CADBB4D}" type="slidenum">
              <a:rPr lang="en-US" smtClean="0"/>
              <a:t>68</a:t>
            </a:fld>
            <a:endParaRPr lang="en-US"/>
          </a:p>
        </p:txBody>
      </p:sp>
    </p:spTree>
    <p:extLst>
      <p:ext uri="{BB962C8B-B14F-4D97-AF65-F5344CB8AC3E}">
        <p14:creationId xmlns:p14="http://schemas.microsoft.com/office/powerpoint/2010/main" val="35924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20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0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272426"/>
            <a:ext cx="9142052" cy="615553"/>
          </a:xfrm>
          <a:prstGeom prst="rect">
            <a:avLst/>
          </a:prstGeom>
          <a:noFill/>
        </p:spPr>
        <p:txBody>
          <a:bodyPr>
            <a:spAutoFit/>
          </a:bodyPr>
          <a:lstStyle/>
          <a:p>
            <a:pPr algn="ctr">
              <a:defRPr/>
            </a:pPr>
            <a:r>
              <a:rPr lang="en-US" sz="3400" b="1" i="1" dirty="0">
                <a:ln w="12700">
                  <a:solidFill>
                    <a:srgbClr val="6737A7"/>
                  </a:solidFill>
                  <a:prstDash val="solid"/>
                </a:ln>
                <a:solidFill>
                  <a:srgbClr val="6737A7"/>
                </a:solidFill>
                <a:latin typeface="Constantia" panose="02030602050306030303" pitchFamily="18" charset="0"/>
              </a:rPr>
              <a:t>Grain Free 80%+ Meat Treats</a:t>
            </a:r>
          </a:p>
        </p:txBody>
      </p:sp>
      <p:sp>
        <p:nvSpPr>
          <p:cNvPr id="3" name="Rectangle 2"/>
          <p:cNvSpPr/>
          <p:nvPr/>
        </p:nvSpPr>
        <p:spPr>
          <a:xfrm>
            <a:off x="2403076" y="2444125"/>
            <a:ext cx="4800600" cy="923330"/>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Chicken, Vegetable Glycerin (preserved with Mixed Tocopherols), Rosemary Extract, Natural Smoke Flavoring.</a:t>
            </a:r>
          </a:p>
        </p:txBody>
      </p:sp>
      <p:sp>
        <p:nvSpPr>
          <p:cNvPr id="18" name="Rectangle 17"/>
          <p:cNvSpPr/>
          <p:nvPr/>
        </p:nvSpPr>
        <p:spPr>
          <a:xfrm>
            <a:off x="2380752" y="4062196"/>
            <a:ext cx="4800600" cy="923330"/>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Duck, Turkey, Vegetable Glycerin, Mixed Tocopherols (preservative), Rosemary Extract, Natural Smoke Flavoring.</a:t>
            </a:r>
          </a:p>
        </p:txBody>
      </p:sp>
      <p:sp>
        <p:nvSpPr>
          <p:cNvPr id="19" name="Rectangle 18"/>
          <p:cNvSpPr/>
          <p:nvPr/>
        </p:nvSpPr>
        <p:spPr>
          <a:xfrm>
            <a:off x="2438636" y="5654622"/>
            <a:ext cx="4800600" cy="923330"/>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Duck, Turkey, Vegetable Glycerin, Mixed Tocopherols (preservative), Rosemary Extract, Natural Smoke Flavoring.</a:t>
            </a:r>
          </a:p>
        </p:txBody>
      </p:sp>
      <p:sp>
        <p:nvSpPr>
          <p:cNvPr id="20" name="Rectangle 19"/>
          <p:cNvSpPr/>
          <p:nvPr/>
        </p:nvSpPr>
        <p:spPr>
          <a:xfrm>
            <a:off x="2216386" y="1951682"/>
            <a:ext cx="4800600" cy="492443"/>
          </a:xfrm>
          <a:prstGeom prst="rect">
            <a:avLst/>
          </a:prstGeom>
        </p:spPr>
        <p:txBody>
          <a:bodyPr wrap="square">
            <a:spAutoFit/>
          </a:bodyPr>
          <a:lstStyle/>
          <a:p>
            <a:pPr algn="ctr"/>
            <a:r>
              <a:rPr lang="en-US" sz="2600" b="1" i="1" u="sng" dirty="0">
                <a:solidFill>
                  <a:srgbClr val="AF822A"/>
                </a:solidFill>
                <a:latin typeface="Cambria" panose="02040503050406030204" pitchFamily="18" charset="0"/>
                <a:ea typeface="Cambria" panose="02040503050406030204" pitchFamily="18" charset="0"/>
              </a:rPr>
              <a:t>Chicken Sticks:</a:t>
            </a:r>
            <a:endParaRPr lang="en-US" sz="2600" i="1" u="sng" dirty="0">
              <a:solidFill>
                <a:srgbClr val="AF822A"/>
              </a:solidFill>
              <a:latin typeface="Cambria" panose="02040503050406030204" pitchFamily="18" charset="0"/>
              <a:ea typeface="Cambria" panose="02040503050406030204" pitchFamily="18" charset="0"/>
            </a:endParaRPr>
          </a:p>
        </p:txBody>
      </p:sp>
      <p:sp>
        <p:nvSpPr>
          <p:cNvPr id="21" name="Rectangle 20"/>
          <p:cNvSpPr/>
          <p:nvPr/>
        </p:nvSpPr>
        <p:spPr>
          <a:xfrm>
            <a:off x="2230120" y="3602987"/>
            <a:ext cx="4800600" cy="492443"/>
          </a:xfrm>
          <a:prstGeom prst="rect">
            <a:avLst/>
          </a:prstGeom>
        </p:spPr>
        <p:txBody>
          <a:bodyPr wrap="square">
            <a:spAutoFit/>
          </a:bodyPr>
          <a:lstStyle/>
          <a:p>
            <a:pPr algn="ctr"/>
            <a:r>
              <a:rPr lang="en-US" sz="2600" b="1" i="1" u="sng" dirty="0">
                <a:solidFill>
                  <a:srgbClr val="277150"/>
                </a:solidFill>
                <a:latin typeface="Cambria" panose="02040503050406030204" pitchFamily="18" charset="0"/>
                <a:ea typeface="Cambria" panose="02040503050406030204" pitchFamily="18" charset="0"/>
              </a:rPr>
              <a:t>Duck Tenders:</a:t>
            </a:r>
            <a:endParaRPr lang="en-US" sz="2600" i="1" u="sng" dirty="0">
              <a:solidFill>
                <a:srgbClr val="277150"/>
              </a:solidFill>
              <a:latin typeface="Cambria" panose="02040503050406030204" pitchFamily="18" charset="0"/>
              <a:ea typeface="Cambria" panose="02040503050406030204" pitchFamily="18" charset="0"/>
            </a:endParaRPr>
          </a:p>
        </p:txBody>
      </p:sp>
      <p:sp>
        <p:nvSpPr>
          <p:cNvPr id="24" name="Rectangle 23"/>
          <p:cNvSpPr/>
          <p:nvPr/>
        </p:nvSpPr>
        <p:spPr>
          <a:xfrm>
            <a:off x="2286000" y="5162179"/>
            <a:ext cx="4800600" cy="492443"/>
          </a:xfrm>
          <a:prstGeom prst="rect">
            <a:avLst/>
          </a:prstGeom>
        </p:spPr>
        <p:txBody>
          <a:bodyPr wrap="square">
            <a:spAutoFit/>
          </a:bodyPr>
          <a:lstStyle/>
          <a:p>
            <a:pPr algn="ctr"/>
            <a:r>
              <a:rPr lang="en-US" sz="2600" b="1" i="1" u="sng" dirty="0">
                <a:solidFill>
                  <a:srgbClr val="725091"/>
                </a:solidFill>
                <a:latin typeface="Cambria" panose="02040503050406030204" pitchFamily="18" charset="0"/>
                <a:ea typeface="Cambria" panose="02040503050406030204" pitchFamily="18" charset="0"/>
              </a:rPr>
              <a:t>Duck Sticks:</a:t>
            </a:r>
            <a:endParaRPr lang="en-US" sz="2600" i="1" u="sng" dirty="0">
              <a:solidFill>
                <a:srgbClr val="725091"/>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8916" y="1992533"/>
            <a:ext cx="1163515" cy="1457511"/>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4636" y="5200293"/>
            <a:ext cx="1127955" cy="1412966"/>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695" y="3583713"/>
            <a:ext cx="1163515" cy="145751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427" y="2468246"/>
            <a:ext cx="1994694" cy="77734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312" y="5707709"/>
            <a:ext cx="1963288" cy="76510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46" y="4084398"/>
            <a:ext cx="1984754" cy="773471"/>
          </a:xfrm>
          <a:prstGeom prst="rect">
            <a:avLst/>
          </a:prstGeom>
        </p:spPr>
      </p:pic>
      <p:sp>
        <p:nvSpPr>
          <p:cNvPr id="8" name="Slide Number Placeholder 7">
            <a:extLst>
              <a:ext uri="{FF2B5EF4-FFF2-40B4-BE49-F238E27FC236}">
                <a16:creationId xmlns:a16="http://schemas.microsoft.com/office/drawing/2014/main" id="{118ABE03-B576-4827-B808-CDB19E254826}"/>
              </a:ext>
            </a:extLst>
          </p:cNvPr>
          <p:cNvSpPr>
            <a:spLocks noGrp="1"/>
          </p:cNvSpPr>
          <p:nvPr>
            <p:ph type="sldNum" sz="quarter" idx="12"/>
          </p:nvPr>
        </p:nvSpPr>
        <p:spPr/>
        <p:txBody>
          <a:bodyPr/>
          <a:lstStyle/>
          <a:p>
            <a:fld id="{5381D904-3104-4963-AE3F-69835CADBB4D}" type="slidenum">
              <a:rPr lang="en-US" smtClean="0"/>
              <a:t>69</a:t>
            </a:fld>
            <a:endParaRPr lang="en-US"/>
          </a:p>
        </p:txBody>
      </p:sp>
    </p:spTree>
    <p:extLst>
      <p:ext uri="{BB962C8B-B14F-4D97-AF65-F5344CB8AC3E}">
        <p14:creationId xmlns:p14="http://schemas.microsoft.com/office/powerpoint/2010/main" val="28598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0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0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257425" y="2327275"/>
            <a:ext cx="5029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a:solidFill>
                  <a:srgbClr val="7030A0"/>
                </a:solidFill>
                <a:latin typeface="Constantia" panose="02030602050306030303" pitchFamily="18" charset="0"/>
              </a:rPr>
              <a:t>We don’t want to make huge quantities in different plants all over the world </a:t>
            </a:r>
          </a:p>
          <a:p>
            <a:pPr algn="ctr" eaLnBrk="1" hangingPunct="1">
              <a:spcBef>
                <a:spcPct val="0"/>
              </a:spcBef>
              <a:buFontTx/>
              <a:buNone/>
            </a:pPr>
            <a:endParaRPr lang="en-US" altLang="en-US" sz="2800" b="1" i="1">
              <a:solidFill>
                <a:srgbClr val="7030A0"/>
              </a:solidFill>
              <a:latin typeface="Constantia" panose="02030602050306030303" pitchFamily="18" charset="0"/>
            </a:endParaRPr>
          </a:p>
          <a:p>
            <a:pPr algn="ctr" eaLnBrk="1" hangingPunct="1">
              <a:spcBef>
                <a:spcPct val="0"/>
              </a:spcBef>
              <a:buFontTx/>
              <a:buNone/>
            </a:pPr>
            <a:r>
              <a:rPr lang="en-US" altLang="en-US" sz="2800" b="1" i="1">
                <a:solidFill>
                  <a:srgbClr val="7030A0"/>
                </a:solidFill>
                <a:latin typeface="Constantia" panose="02030602050306030303" pitchFamily="18" charset="0"/>
              </a:rPr>
              <a:t>We only want to make the quantities we can make at the highest level of quality &amp; consistency</a:t>
            </a:r>
          </a:p>
        </p:txBody>
      </p:sp>
      <p:pic>
        <p:nvPicPr>
          <p:cNvPr id="112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D73BF82-9FE6-4116-B99D-B8096F431DDF}"/>
              </a:ext>
            </a:extLst>
          </p:cNvPr>
          <p:cNvSpPr>
            <a:spLocks noGrp="1"/>
          </p:cNvSpPr>
          <p:nvPr>
            <p:ph type="sldNum" sz="quarter" idx="12"/>
          </p:nvPr>
        </p:nvSpPr>
        <p:spPr/>
        <p:txBody>
          <a:bodyPr/>
          <a:lstStyle/>
          <a:p>
            <a:fld id="{5381D904-3104-4963-AE3F-69835CADBB4D}" type="slidenum">
              <a:rPr lang="en-US" smtClean="0"/>
              <a:t>7</a:t>
            </a:fld>
            <a:endParaRPr lang="en-US"/>
          </a:p>
        </p:txBody>
      </p:sp>
    </p:spTree>
    <p:extLst>
      <p:ext uri="{BB962C8B-B14F-4D97-AF65-F5344CB8AC3E}">
        <p14:creationId xmlns:p14="http://schemas.microsoft.com/office/powerpoint/2010/main" val="692932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1272426"/>
            <a:ext cx="9142052" cy="615553"/>
          </a:xfrm>
          <a:prstGeom prst="rect">
            <a:avLst/>
          </a:prstGeom>
          <a:noFill/>
        </p:spPr>
        <p:txBody>
          <a:bodyPr>
            <a:spAutoFit/>
          </a:bodyPr>
          <a:lstStyle/>
          <a:p>
            <a:pPr algn="ctr">
              <a:defRPr/>
            </a:pPr>
            <a:r>
              <a:rPr lang="en-US" sz="3400" b="1" i="1" dirty="0">
                <a:ln w="12700">
                  <a:solidFill>
                    <a:srgbClr val="6737A7"/>
                  </a:solidFill>
                  <a:prstDash val="solid"/>
                </a:ln>
                <a:solidFill>
                  <a:srgbClr val="6737A7"/>
                </a:solidFill>
                <a:latin typeface="Constantia" panose="02030602050306030303" pitchFamily="18" charset="0"/>
              </a:rPr>
              <a:t>Grain Free 80%+ Meat Treats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278" y="1966922"/>
            <a:ext cx="1187196" cy="148717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442" y="3634051"/>
            <a:ext cx="1151577" cy="144255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278" y="5256561"/>
            <a:ext cx="1173741" cy="1470322"/>
          </a:xfrm>
          <a:prstGeom prst="rect">
            <a:avLst/>
          </a:prstGeom>
        </p:spPr>
      </p:pic>
      <p:sp>
        <p:nvSpPr>
          <p:cNvPr id="3" name="Rectangle 2"/>
          <p:cNvSpPr/>
          <p:nvPr/>
        </p:nvSpPr>
        <p:spPr>
          <a:xfrm>
            <a:off x="2363174" y="2472277"/>
            <a:ext cx="4800600" cy="646331"/>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Beef, Vegetable Glycerin, Mixed </a:t>
            </a:r>
          </a:p>
          <a:p>
            <a:r>
              <a:rPr lang="en-US" dirty="0">
                <a:solidFill>
                  <a:srgbClr val="543019"/>
                </a:solidFill>
                <a:latin typeface="Cambria" panose="02040503050406030204" pitchFamily="18" charset="0"/>
                <a:ea typeface="Cambria" panose="02040503050406030204" pitchFamily="18" charset="0"/>
              </a:rPr>
              <a:t>Tocopherols (preservative), Rosemary Extract.</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65" y="2363081"/>
            <a:ext cx="1810659" cy="864721"/>
          </a:xfrm>
          <a:prstGeom prst="rect">
            <a:avLst/>
          </a:prstGeom>
        </p:spPr>
      </p:pic>
      <p:sp>
        <p:nvSpPr>
          <p:cNvPr id="18" name="Rectangle 17"/>
          <p:cNvSpPr/>
          <p:nvPr/>
        </p:nvSpPr>
        <p:spPr>
          <a:xfrm>
            <a:off x="2362200" y="4082595"/>
            <a:ext cx="4800600" cy="646331"/>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Beef, Vegetable Glycerin, Mixed </a:t>
            </a:r>
          </a:p>
          <a:p>
            <a:r>
              <a:rPr lang="en-US" dirty="0">
                <a:solidFill>
                  <a:srgbClr val="543019"/>
                </a:solidFill>
                <a:latin typeface="Cambria" panose="02040503050406030204" pitchFamily="18" charset="0"/>
                <a:ea typeface="Cambria" panose="02040503050406030204" pitchFamily="18" charset="0"/>
              </a:rPr>
              <a:t>Tocopherols (preservative), Rosemary Extract.</a:t>
            </a:r>
          </a:p>
        </p:txBody>
      </p:sp>
      <p:sp>
        <p:nvSpPr>
          <p:cNvPr id="19" name="Rectangle 18"/>
          <p:cNvSpPr/>
          <p:nvPr/>
        </p:nvSpPr>
        <p:spPr>
          <a:xfrm>
            <a:off x="2326640" y="5668556"/>
            <a:ext cx="4800600" cy="923330"/>
          </a:xfrm>
          <a:prstGeom prst="rect">
            <a:avLst/>
          </a:prstGeom>
        </p:spPr>
        <p:txBody>
          <a:bodyPr wrap="square">
            <a:spAutoFit/>
          </a:bodyPr>
          <a:lstStyle/>
          <a:p>
            <a:r>
              <a:rPr lang="en-US" b="1" dirty="0">
                <a:solidFill>
                  <a:srgbClr val="543019"/>
                </a:solidFill>
                <a:latin typeface="Cambria" panose="02040503050406030204" pitchFamily="18" charset="0"/>
                <a:ea typeface="Cambria" panose="02040503050406030204" pitchFamily="18" charset="0"/>
              </a:rPr>
              <a:t>INGREDIENTS: </a:t>
            </a:r>
            <a:r>
              <a:rPr lang="en-US" dirty="0">
                <a:solidFill>
                  <a:srgbClr val="543019"/>
                </a:solidFill>
                <a:latin typeface="Cambria" panose="02040503050406030204" pitchFamily="18" charset="0"/>
                <a:ea typeface="Cambria" panose="02040503050406030204" pitchFamily="18" charset="0"/>
              </a:rPr>
              <a:t>Chicken, Vegetable Glycerin (preserved with Mixed Tocopherols), Rosemary Extract, Natural Smoke Flavoring.</a:t>
            </a:r>
          </a:p>
        </p:txBody>
      </p:sp>
      <p:sp>
        <p:nvSpPr>
          <p:cNvPr id="20" name="Rectangle 19"/>
          <p:cNvSpPr/>
          <p:nvPr/>
        </p:nvSpPr>
        <p:spPr>
          <a:xfrm>
            <a:off x="2176484" y="1979834"/>
            <a:ext cx="4800600" cy="492443"/>
          </a:xfrm>
          <a:prstGeom prst="rect">
            <a:avLst/>
          </a:prstGeom>
        </p:spPr>
        <p:txBody>
          <a:bodyPr wrap="square">
            <a:spAutoFit/>
          </a:bodyPr>
          <a:lstStyle/>
          <a:p>
            <a:pPr algn="ctr"/>
            <a:r>
              <a:rPr lang="en-US" sz="2600" b="1" i="1" u="sng" dirty="0">
                <a:solidFill>
                  <a:srgbClr val="1D50A4"/>
                </a:solidFill>
                <a:latin typeface="Cambria" panose="02040503050406030204" pitchFamily="18" charset="0"/>
                <a:ea typeface="Cambria" panose="02040503050406030204" pitchFamily="18" charset="0"/>
              </a:rPr>
              <a:t>Beef Bars:</a:t>
            </a:r>
            <a:endParaRPr lang="en-US" sz="2600" i="1" u="sng" dirty="0">
              <a:solidFill>
                <a:srgbClr val="1D50A4"/>
              </a:solidFill>
              <a:latin typeface="Cambria" panose="02040503050406030204" pitchFamily="18" charset="0"/>
              <a:ea typeface="Cambria" panose="02040503050406030204" pitchFamily="18" charset="0"/>
            </a:endParaRPr>
          </a:p>
        </p:txBody>
      </p:sp>
      <p:sp>
        <p:nvSpPr>
          <p:cNvPr id="21" name="Rectangle 20"/>
          <p:cNvSpPr/>
          <p:nvPr/>
        </p:nvSpPr>
        <p:spPr>
          <a:xfrm>
            <a:off x="2211568" y="3623386"/>
            <a:ext cx="4800600" cy="492443"/>
          </a:xfrm>
          <a:prstGeom prst="rect">
            <a:avLst/>
          </a:prstGeom>
        </p:spPr>
        <p:txBody>
          <a:bodyPr wrap="square">
            <a:spAutoFit/>
          </a:bodyPr>
          <a:lstStyle/>
          <a:p>
            <a:pPr algn="ctr"/>
            <a:r>
              <a:rPr lang="en-US" sz="2600" b="1" i="1" u="sng" dirty="0">
                <a:solidFill>
                  <a:srgbClr val="A81B2A"/>
                </a:solidFill>
                <a:latin typeface="Cambria" panose="02040503050406030204" pitchFamily="18" charset="0"/>
                <a:ea typeface="Cambria" panose="02040503050406030204" pitchFamily="18" charset="0"/>
              </a:rPr>
              <a:t>Beef Sausages:</a:t>
            </a:r>
            <a:endParaRPr lang="en-US" sz="2600" i="1" u="sng" dirty="0">
              <a:solidFill>
                <a:srgbClr val="A81B2A"/>
              </a:solidFill>
              <a:latin typeface="Cambria" panose="02040503050406030204" pitchFamily="18" charset="0"/>
              <a:ea typeface="Cambria" panose="02040503050406030204" pitchFamily="18" charset="0"/>
            </a:endParaRPr>
          </a:p>
        </p:txBody>
      </p:sp>
      <p:sp>
        <p:nvSpPr>
          <p:cNvPr id="24" name="Rectangle 23"/>
          <p:cNvSpPr/>
          <p:nvPr/>
        </p:nvSpPr>
        <p:spPr>
          <a:xfrm>
            <a:off x="2174004" y="5176113"/>
            <a:ext cx="4800600" cy="492443"/>
          </a:xfrm>
          <a:prstGeom prst="rect">
            <a:avLst/>
          </a:prstGeom>
        </p:spPr>
        <p:txBody>
          <a:bodyPr wrap="square">
            <a:spAutoFit/>
          </a:bodyPr>
          <a:lstStyle/>
          <a:p>
            <a:pPr algn="ctr"/>
            <a:r>
              <a:rPr lang="en-US" sz="2600" b="1" i="1" u="sng" dirty="0">
                <a:solidFill>
                  <a:srgbClr val="C9653C"/>
                </a:solidFill>
                <a:latin typeface="Cambria" panose="02040503050406030204" pitchFamily="18" charset="0"/>
                <a:ea typeface="Cambria" panose="02040503050406030204" pitchFamily="18" charset="0"/>
              </a:rPr>
              <a:t>Chicken Tenders:</a:t>
            </a:r>
            <a:endParaRPr lang="en-US" sz="2600" i="1" u="sng" dirty="0">
              <a:solidFill>
                <a:srgbClr val="C9653C"/>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546" y="3881572"/>
            <a:ext cx="2020094" cy="96474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311" y="5714451"/>
            <a:ext cx="1771413" cy="690330"/>
          </a:xfrm>
          <a:prstGeom prst="rect">
            <a:avLst/>
          </a:prstGeom>
        </p:spPr>
      </p:pic>
      <p:sp>
        <p:nvSpPr>
          <p:cNvPr id="4" name="Slide Number Placeholder 3">
            <a:extLst>
              <a:ext uri="{FF2B5EF4-FFF2-40B4-BE49-F238E27FC236}">
                <a16:creationId xmlns:a16="http://schemas.microsoft.com/office/drawing/2014/main" id="{B02954D3-715A-4C48-877A-D61130E2CD45}"/>
              </a:ext>
            </a:extLst>
          </p:cNvPr>
          <p:cNvSpPr>
            <a:spLocks noGrp="1"/>
          </p:cNvSpPr>
          <p:nvPr>
            <p:ph type="sldNum" sz="quarter" idx="12"/>
          </p:nvPr>
        </p:nvSpPr>
        <p:spPr/>
        <p:txBody>
          <a:bodyPr/>
          <a:lstStyle/>
          <a:p>
            <a:fld id="{5381D904-3104-4963-AE3F-69835CADBB4D}" type="slidenum">
              <a:rPr lang="en-US" smtClean="0"/>
              <a:t>70</a:t>
            </a:fld>
            <a:endParaRPr lang="en-US"/>
          </a:p>
        </p:txBody>
      </p:sp>
    </p:spTree>
    <p:extLst>
      <p:ext uri="{BB962C8B-B14F-4D97-AF65-F5344CB8AC3E}">
        <p14:creationId xmlns:p14="http://schemas.microsoft.com/office/powerpoint/2010/main" val="2745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0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23520" y="1260908"/>
            <a:ext cx="9591040" cy="677108"/>
          </a:xfrm>
          <a:prstGeom prst="rect">
            <a:avLst/>
          </a:prstGeom>
          <a:noFill/>
        </p:spPr>
        <p:txBody>
          <a:bodyPr>
            <a:spAutoFit/>
          </a:bodyPr>
          <a:lstStyle/>
          <a:p>
            <a:pPr algn="ctr">
              <a:defRPr/>
            </a:pPr>
            <a:r>
              <a:rPr lang="en-US" sz="3800" b="1" i="1" dirty="0">
                <a:ln w="12700">
                  <a:solidFill>
                    <a:srgbClr val="462571"/>
                  </a:solidFill>
                  <a:prstDash val="solid"/>
                </a:ln>
                <a:solidFill>
                  <a:srgbClr val="6737A7"/>
                </a:solidFill>
                <a:latin typeface="Constantia" panose="02030602050306030303" pitchFamily="18" charset="0"/>
              </a:rPr>
              <a:t>Chunks in Gravy 2.8oz Cans for Cats</a:t>
            </a:r>
          </a:p>
        </p:txBody>
      </p:sp>
      <p:sp>
        <p:nvSpPr>
          <p:cNvPr id="18" name="TextBox 17"/>
          <p:cNvSpPr txBox="1">
            <a:spLocks noChangeArrowheads="1"/>
          </p:cNvSpPr>
          <p:nvPr/>
        </p:nvSpPr>
        <p:spPr bwMode="auto">
          <a:xfrm>
            <a:off x="948030" y="1900143"/>
            <a:ext cx="7458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600" b="1" i="1" dirty="0">
                <a:solidFill>
                  <a:srgbClr val="2F2303"/>
                </a:solidFill>
                <a:latin typeface="Cambria" panose="02040503050406030204" pitchFamily="18" charset="0"/>
              </a:rPr>
              <a:t>100% </a:t>
            </a:r>
            <a:r>
              <a:rPr lang="en-US" altLang="en-US" sz="2600" b="1" i="1" dirty="0">
                <a:solidFill>
                  <a:srgbClr val="02535E"/>
                </a:solidFill>
                <a:latin typeface="Cambria" panose="02040503050406030204" pitchFamily="18" charset="0"/>
              </a:rPr>
              <a:t>Grain Free and Carrageenan Free</a:t>
            </a:r>
          </a:p>
        </p:txBody>
      </p:sp>
      <p:sp>
        <p:nvSpPr>
          <p:cNvPr id="20" name="TextBox 19"/>
          <p:cNvSpPr txBox="1">
            <a:spLocks noChangeArrowheads="1"/>
          </p:cNvSpPr>
          <p:nvPr/>
        </p:nvSpPr>
        <p:spPr bwMode="auto">
          <a:xfrm>
            <a:off x="4666696" y="5613135"/>
            <a:ext cx="39608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100" b="1" i="1" dirty="0">
                <a:solidFill>
                  <a:srgbClr val="02535E"/>
                </a:solidFill>
                <a:latin typeface="Cambria" panose="02040503050406030204" pitchFamily="18" charset="0"/>
              </a:rPr>
              <a:t>Low in Ash, Phosphorus, and </a:t>
            </a:r>
          </a:p>
          <a:p>
            <a:pPr algn="ctr">
              <a:spcBef>
                <a:spcPct val="0"/>
              </a:spcBef>
              <a:buFontTx/>
              <a:buNone/>
            </a:pPr>
            <a:r>
              <a:rPr lang="en-US" altLang="en-US" sz="2100" b="1" i="1" dirty="0">
                <a:solidFill>
                  <a:srgbClr val="02535E"/>
                </a:solidFill>
                <a:latin typeface="Cambria" panose="02040503050406030204" pitchFamily="18" charset="0"/>
              </a:rPr>
              <a:t>Magnesium</a:t>
            </a:r>
            <a:endParaRPr lang="en-US" altLang="en-US" sz="2100" dirty="0">
              <a:solidFill>
                <a:srgbClr val="02535E"/>
              </a:solidFill>
              <a:latin typeface="Cambria" panose="02040503050406030204" pitchFamily="18" charset="0"/>
            </a:endParaRPr>
          </a:p>
        </p:txBody>
      </p:sp>
      <p:sp>
        <p:nvSpPr>
          <p:cNvPr id="21" name="Rectangle 20"/>
          <p:cNvSpPr>
            <a:spLocks noChangeArrowheads="1"/>
          </p:cNvSpPr>
          <p:nvPr/>
        </p:nvSpPr>
        <p:spPr bwMode="auto">
          <a:xfrm>
            <a:off x="1549725" y="6437570"/>
            <a:ext cx="5984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i="1" dirty="0">
                <a:solidFill>
                  <a:srgbClr val="7F3214"/>
                </a:solidFill>
                <a:latin typeface="Cambria" panose="02040503050406030204" pitchFamily="18" charset="0"/>
              </a:rPr>
              <a:t>For cats and kittens, available in 2.8 oz (79 g) cans</a:t>
            </a:r>
          </a:p>
        </p:txBody>
      </p:sp>
      <p:sp>
        <p:nvSpPr>
          <p:cNvPr id="3" name="Rectangle 2"/>
          <p:cNvSpPr>
            <a:spLocks noChangeArrowheads="1"/>
          </p:cNvSpPr>
          <p:nvPr/>
        </p:nvSpPr>
        <p:spPr bwMode="auto">
          <a:xfrm>
            <a:off x="517385" y="2833820"/>
            <a:ext cx="2835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i="1" u="sng" dirty="0">
                <a:solidFill>
                  <a:srgbClr val="7030A0"/>
                </a:solidFill>
                <a:latin typeface="Cambria" panose="02040503050406030204" pitchFamily="18" charset="0"/>
              </a:rPr>
              <a:t>Three Formulas:</a:t>
            </a:r>
          </a:p>
        </p:txBody>
      </p:sp>
      <p:pic>
        <p:nvPicPr>
          <p:cNvPr id="23" name="Picture 2" descr="C:\Users\Nathalie\Documents\Nexpet\GMCN\Images\uris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312" y="5453548"/>
            <a:ext cx="847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647375" y="5407223"/>
            <a:ext cx="4394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i="1" dirty="0">
                <a:solidFill>
                  <a:srgbClr val="02535E"/>
                </a:solidFill>
                <a:latin typeface="Cambria" panose="02040503050406030204" pitchFamily="18" charset="0"/>
              </a:rPr>
              <a:t>All our cat </a:t>
            </a:r>
          </a:p>
          <a:p>
            <a:pPr algn="ctr">
              <a:spcBef>
                <a:spcPct val="0"/>
              </a:spcBef>
              <a:buFontTx/>
              <a:buNone/>
            </a:pPr>
            <a:r>
              <a:rPr lang="en-US" altLang="en-US" sz="2400" b="1" i="1" dirty="0">
                <a:solidFill>
                  <a:srgbClr val="02535E"/>
                </a:solidFill>
                <a:latin typeface="Cambria" panose="02040503050406030204" pitchFamily="18" charset="0"/>
              </a:rPr>
              <a:t>foods are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778" y="2982887"/>
            <a:ext cx="2338080" cy="11690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2742" y="2973312"/>
            <a:ext cx="2362200" cy="11811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978" y="4299116"/>
            <a:ext cx="2338080" cy="1169040"/>
          </a:xfrm>
          <a:prstGeom prst="rect">
            <a:avLst/>
          </a:prstGeom>
        </p:spPr>
      </p:pic>
      <p:sp>
        <p:nvSpPr>
          <p:cNvPr id="8" name="Slide Number Placeholder 7">
            <a:extLst>
              <a:ext uri="{FF2B5EF4-FFF2-40B4-BE49-F238E27FC236}">
                <a16:creationId xmlns:a16="http://schemas.microsoft.com/office/drawing/2014/main" id="{45A74A97-AAFD-40CE-8AB8-84FBFFB8FC4B}"/>
              </a:ext>
            </a:extLst>
          </p:cNvPr>
          <p:cNvSpPr>
            <a:spLocks noGrp="1"/>
          </p:cNvSpPr>
          <p:nvPr>
            <p:ph type="sldNum" sz="quarter" idx="12"/>
          </p:nvPr>
        </p:nvSpPr>
        <p:spPr/>
        <p:txBody>
          <a:bodyPr/>
          <a:lstStyle/>
          <a:p>
            <a:fld id="{5381D904-3104-4963-AE3F-69835CADBB4D}" type="slidenum">
              <a:rPr lang="en-US" smtClean="0"/>
              <a:t>71</a:t>
            </a:fld>
            <a:endParaRPr lang="en-US"/>
          </a:p>
        </p:txBody>
      </p:sp>
      <p:sp>
        <p:nvSpPr>
          <p:cNvPr id="25" name="Rectangle 24">
            <a:extLst>
              <a:ext uri="{FF2B5EF4-FFF2-40B4-BE49-F238E27FC236}">
                <a16:creationId xmlns:a16="http://schemas.microsoft.com/office/drawing/2014/main" id="{5DFB2573-1419-4B57-B561-3D9188968A83}"/>
              </a:ext>
            </a:extLst>
          </p:cNvPr>
          <p:cNvSpPr>
            <a:spLocks noChangeArrowheads="1"/>
          </p:cNvSpPr>
          <p:nvPr/>
        </p:nvSpPr>
        <p:spPr bwMode="auto">
          <a:xfrm>
            <a:off x="138240" y="3429000"/>
            <a:ext cx="446376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pPr>
            <a:r>
              <a:rPr lang="en-US" altLang="en-US" sz="2500" b="1" i="1" dirty="0">
                <a:solidFill>
                  <a:srgbClr val="460D00"/>
                </a:solidFill>
                <a:latin typeface="Cambria" panose="02040503050406030204" pitchFamily="18" charset="0"/>
              </a:rPr>
              <a:t>Lamb Chunks Dinner</a:t>
            </a:r>
          </a:p>
          <a:p>
            <a:pPr marL="342900" indent="-342900">
              <a:spcBef>
                <a:spcPct val="0"/>
              </a:spcBef>
            </a:pPr>
            <a:r>
              <a:rPr lang="en-US" altLang="en-US" sz="2500" b="1" i="1" dirty="0">
                <a:solidFill>
                  <a:srgbClr val="460D00"/>
                </a:solidFill>
                <a:latin typeface="Cambria" panose="02040503050406030204" pitchFamily="18" charset="0"/>
              </a:rPr>
              <a:t>Chicken Chunks Dinner</a:t>
            </a:r>
          </a:p>
          <a:p>
            <a:pPr marL="342900" indent="-342900">
              <a:spcBef>
                <a:spcPct val="0"/>
              </a:spcBef>
            </a:pPr>
            <a:r>
              <a:rPr lang="en-US" altLang="en-US" sz="2500" b="1" i="1" dirty="0">
                <a:solidFill>
                  <a:srgbClr val="460D00"/>
                </a:solidFill>
                <a:latin typeface="Cambria" panose="02040503050406030204" pitchFamily="18" charset="0"/>
              </a:rPr>
              <a:t>Beef &amp; Chicken Dinner</a:t>
            </a:r>
          </a:p>
        </p:txBody>
      </p:sp>
    </p:spTree>
    <p:extLst>
      <p:ext uri="{BB962C8B-B14F-4D97-AF65-F5344CB8AC3E}">
        <p14:creationId xmlns:p14="http://schemas.microsoft.com/office/powerpoint/2010/main" val="2084854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2000"/>
                                        <p:tgtEl>
                                          <p:spTgt spid="2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fade">
                                      <p:cBhvr>
                                        <p:cTn id="32" dur="2000"/>
                                        <p:tgtEl>
                                          <p:spTgt spid="2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fade">
                                      <p:cBhvr>
                                        <p:cTn id="38" dur="2000"/>
                                        <p:tgtEl>
                                          <p:spTgt spid="21">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81000" y="1268449"/>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Lamb Chunks Dinner: Fish Free</a:t>
            </a:r>
          </a:p>
        </p:txBody>
      </p:sp>
      <p:sp>
        <p:nvSpPr>
          <p:cNvPr id="10" name="Rectangle 9"/>
          <p:cNvSpPr>
            <a:spLocks noChangeArrowheads="1"/>
          </p:cNvSpPr>
          <p:nvPr/>
        </p:nvSpPr>
        <p:spPr bwMode="auto">
          <a:xfrm>
            <a:off x="222250" y="2144713"/>
            <a:ext cx="551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Lamb Broth, Lamb, Chicken, Dried Egg Whites, Tapioca Starch, Pea Protein, Sunflower Oil, </a:t>
            </a:r>
            <a:r>
              <a:rPr lang="en-US" altLang="en-US" sz="1800" dirty="0" err="1">
                <a:solidFill>
                  <a:srgbClr val="460D00"/>
                </a:solidFill>
                <a:latin typeface="Times New Roman" panose="02020603050405020304" pitchFamily="18" charset="0"/>
                <a:cs typeface="Times New Roman" panose="02020603050405020304" pitchFamily="18" charset="0"/>
              </a:rPr>
              <a:t>Dicalcium</a:t>
            </a:r>
            <a:r>
              <a:rPr lang="en-US" altLang="en-US" sz="1800" dirty="0">
                <a:solidFill>
                  <a:srgbClr val="460D00"/>
                </a:solidFill>
                <a:latin typeface="Times New Roman" panose="02020603050405020304" pitchFamily="18" charset="0"/>
                <a:cs typeface="Times New Roman" panose="02020603050405020304" pitchFamily="18" charset="0"/>
              </a:rPr>
              <a:t> Phosphate, Dextrose Monohydrate, Tuna Oil, Rice Hulls, Guar Gum, Potassium Chloride, Salt, Choline Chloride, Magnesium Sulfate, Taurine, Calcium Carbonate, Caramel Color, Zinc Amino Acid Chelate, Iron Amino Acid Chelate, dl-alpha Tocopherol Acetate, Calcium L-Ascorbyl-2-Monophosphate, Thiamine Mononitrate, Nicotinic Acid, Manganese Amino Acid Chelate, Vitamin A Acetate, Copper Amino Acid Chelate, Calcium Iodate, d-Calcium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Vitamin B12 Supplement, Pyridoxine </a:t>
            </a:r>
            <a:r>
              <a:rPr lang="en-US" altLang="en-US" sz="1800" dirty="0" err="1">
                <a:solidFill>
                  <a:srgbClr val="460D00"/>
                </a:solidFill>
                <a:latin typeface="Times New Roman" panose="02020603050405020304" pitchFamily="18" charset="0"/>
                <a:cs typeface="Times New Roman" panose="02020603050405020304" pitchFamily="18" charset="0"/>
              </a:rPr>
              <a:t>Hydrocholoride</a:t>
            </a:r>
            <a:r>
              <a:rPr lang="en-US" altLang="en-US" sz="1800" dirty="0">
                <a:solidFill>
                  <a:srgbClr val="460D00"/>
                </a:solidFill>
                <a:latin typeface="Times New Roman" panose="02020603050405020304" pitchFamily="18" charset="0"/>
                <a:cs typeface="Times New Roman" panose="02020603050405020304" pitchFamily="18" charset="0"/>
              </a:rPr>
              <a:t>, Folic Acid, Cholecalciferol, Biotin,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8%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3%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0.5%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82%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1041 kcal/kg (calculated). A 2.8oz (79g) can provides 83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415" y="1668333"/>
            <a:ext cx="3237635" cy="1618818"/>
          </a:xfrm>
          <a:prstGeom prst="rect">
            <a:avLst/>
          </a:prstGeom>
        </p:spPr>
      </p:pic>
      <p:sp>
        <p:nvSpPr>
          <p:cNvPr id="4" name="Slide Number Placeholder 3">
            <a:extLst>
              <a:ext uri="{FF2B5EF4-FFF2-40B4-BE49-F238E27FC236}">
                <a16:creationId xmlns:a16="http://schemas.microsoft.com/office/drawing/2014/main" id="{3C73FE18-0994-41D7-AC29-67460FCE83B9}"/>
              </a:ext>
            </a:extLst>
          </p:cNvPr>
          <p:cNvSpPr>
            <a:spLocks noGrp="1"/>
          </p:cNvSpPr>
          <p:nvPr>
            <p:ph type="sldNum" sz="quarter" idx="12"/>
          </p:nvPr>
        </p:nvSpPr>
        <p:spPr/>
        <p:txBody>
          <a:bodyPr/>
          <a:lstStyle/>
          <a:p>
            <a:fld id="{5381D904-3104-4963-AE3F-69835CADBB4D}" type="slidenum">
              <a:rPr lang="en-US" smtClean="0"/>
              <a:t>72</a:t>
            </a:fld>
            <a:endParaRPr lang="en-US"/>
          </a:p>
        </p:txBody>
      </p:sp>
    </p:spTree>
    <p:extLst>
      <p:ext uri="{BB962C8B-B14F-4D97-AF65-F5344CB8AC3E}">
        <p14:creationId xmlns:p14="http://schemas.microsoft.com/office/powerpoint/2010/main" val="255952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04800" y="1301591"/>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Chicken Chunks Dinner: Fish Free</a:t>
            </a:r>
          </a:p>
        </p:txBody>
      </p:sp>
      <p:sp>
        <p:nvSpPr>
          <p:cNvPr id="10" name="Rectangle 9"/>
          <p:cNvSpPr>
            <a:spLocks noChangeArrowheads="1"/>
          </p:cNvSpPr>
          <p:nvPr/>
        </p:nvSpPr>
        <p:spPr bwMode="auto">
          <a:xfrm>
            <a:off x="280670" y="2040751"/>
            <a:ext cx="551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Chicken Broth, Chicken, Dried Egg Whites, Tapioca Starch, Pea Protein, Sunflower Oil, </a:t>
            </a:r>
            <a:r>
              <a:rPr lang="en-US" altLang="en-US" sz="1800" dirty="0" err="1">
                <a:solidFill>
                  <a:srgbClr val="460D00"/>
                </a:solidFill>
                <a:latin typeface="Times New Roman" panose="02020603050405020304" pitchFamily="18" charset="0"/>
                <a:cs typeface="Times New Roman" panose="02020603050405020304" pitchFamily="18" charset="0"/>
              </a:rPr>
              <a:t>Dicalcium</a:t>
            </a:r>
            <a:r>
              <a:rPr lang="en-US" altLang="en-US" sz="1800" dirty="0">
                <a:solidFill>
                  <a:srgbClr val="460D00"/>
                </a:solidFill>
                <a:latin typeface="Times New Roman" panose="02020603050405020304" pitchFamily="18" charset="0"/>
                <a:cs typeface="Times New Roman" panose="02020603050405020304" pitchFamily="18" charset="0"/>
              </a:rPr>
              <a:t> Phosphate, Rice Hulls, Guar Gum, Dextrose Monohydrate, Potassium Chloride, Salt, Choline Chloride, Magnesium Sulfate, Calcium Carbonate, Tuna Oil, Taurine, Zinc Amino Acid Chelate, Iron Amino Acid Chelate, dl-alpha Tocopherol Acetate, Calcium L-Ascorbyl-2-Monophosphate, Thiamine Mononitrate, Nicotinic Acid, Manganese Amino Acid Chelate, Vitamin A Acetate, Copper Amino Acid Chelate, Calcium Iodate, d-Calcium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Vitamin B12 Supplement, Pyridoxine </a:t>
            </a:r>
            <a:r>
              <a:rPr lang="en-US" altLang="en-US" sz="1800" dirty="0" err="1">
                <a:solidFill>
                  <a:srgbClr val="460D00"/>
                </a:solidFill>
                <a:latin typeface="Times New Roman" panose="02020603050405020304" pitchFamily="18" charset="0"/>
                <a:cs typeface="Times New Roman" panose="02020603050405020304" pitchFamily="18" charset="0"/>
              </a:rPr>
              <a:t>Hydrocholoride</a:t>
            </a:r>
            <a:r>
              <a:rPr lang="en-US" altLang="en-US" sz="1800" dirty="0">
                <a:solidFill>
                  <a:srgbClr val="460D00"/>
                </a:solidFill>
                <a:latin typeface="Times New Roman" panose="02020603050405020304" pitchFamily="18" charset="0"/>
                <a:cs typeface="Times New Roman" panose="02020603050405020304" pitchFamily="18" charset="0"/>
              </a:rPr>
              <a:t>, Folic Acid, Cholecalciferol, Biotin,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8%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3%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0.5%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82%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901 kcal/kg (calculated). A 2.8oz (79g) can provides 72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752600"/>
            <a:ext cx="3027587" cy="1513794"/>
          </a:xfrm>
          <a:prstGeom prst="rect">
            <a:avLst/>
          </a:prstGeom>
        </p:spPr>
      </p:pic>
      <p:sp>
        <p:nvSpPr>
          <p:cNvPr id="4" name="Slide Number Placeholder 3">
            <a:extLst>
              <a:ext uri="{FF2B5EF4-FFF2-40B4-BE49-F238E27FC236}">
                <a16:creationId xmlns:a16="http://schemas.microsoft.com/office/drawing/2014/main" id="{209175C9-226C-4C22-85BE-053C31372052}"/>
              </a:ext>
            </a:extLst>
          </p:cNvPr>
          <p:cNvSpPr>
            <a:spLocks noGrp="1"/>
          </p:cNvSpPr>
          <p:nvPr>
            <p:ph type="sldNum" sz="quarter" idx="12"/>
          </p:nvPr>
        </p:nvSpPr>
        <p:spPr/>
        <p:txBody>
          <a:bodyPr/>
          <a:lstStyle/>
          <a:p>
            <a:fld id="{5381D904-3104-4963-AE3F-69835CADBB4D}" type="slidenum">
              <a:rPr lang="en-US" smtClean="0"/>
              <a:t>73</a:t>
            </a:fld>
            <a:endParaRPr lang="en-US"/>
          </a:p>
        </p:txBody>
      </p:sp>
    </p:spTree>
    <p:extLst>
      <p:ext uri="{BB962C8B-B14F-4D97-AF65-F5344CB8AC3E}">
        <p14:creationId xmlns:p14="http://schemas.microsoft.com/office/powerpoint/2010/main" val="464520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57200" y="111283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Beef &amp; Chicken Dinner: Fish Free Chunks</a:t>
            </a:r>
          </a:p>
        </p:txBody>
      </p:sp>
      <p:sp>
        <p:nvSpPr>
          <p:cNvPr id="10" name="Rectangle 9"/>
          <p:cNvSpPr>
            <a:spLocks noChangeArrowheads="1"/>
          </p:cNvSpPr>
          <p:nvPr/>
        </p:nvSpPr>
        <p:spPr bwMode="auto">
          <a:xfrm>
            <a:off x="234950" y="1851193"/>
            <a:ext cx="551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Beef Broth, Beef, Chicken, Dried Egg Whites, Tapioca Starch, Pea Protein, Sunflower Oil, Tuna Oil, Rice Hulls, Guar Gum, Dextrose Monohydrate, Caramel Color, Potassium Chloride, Salt, Choline Chloride, Magnesium Sulfate, Calcium Carbonate, Taurine, Zinc Amino Acid Chelate, Iron Amino Acid Chelate, dl-alpha Tocopherol Acetate, Calcium L-Ascorbyl-2-Monophosphate, Thiamine Mononitrate, Nicotinic Acid, Manganese Amino Acid Chelate, Vitamin A Acetate, Copper Amino Acid Chelate, Calcium Iodate, d-</a:t>
            </a:r>
            <a:r>
              <a:rPr lang="en-US" altLang="en-US" sz="1800" dirty="0" err="1">
                <a:solidFill>
                  <a:srgbClr val="460D00"/>
                </a:solidFill>
                <a:latin typeface="Times New Roman" panose="02020603050405020304" pitchFamily="18" charset="0"/>
                <a:cs typeface="Times New Roman" panose="02020603050405020304" pitchFamily="18" charset="0"/>
              </a:rPr>
              <a:t>CalciumPantothenate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Vitamin B12 Supplement, Pyridoxine </a:t>
            </a:r>
            <a:r>
              <a:rPr lang="en-US" altLang="en-US" sz="1800" dirty="0" err="1">
                <a:solidFill>
                  <a:srgbClr val="460D00"/>
                </a:solidFill>
                <a:latin typeface="Times New Roman" panose="02020603050405020304" pitchFamily="18" charset="0"/>
                <a:cs typeface="Times New Roman" panose="02020603050405020304" pitchFamily="18" charset="0"/>
              </a:rPr>
              <a:t>Hydrocholoride</a:t>
            </a:r>
            <a:r>
              <a:rPr lang="en-US" altLang="en-US" sz="1800" dirty="0">
                <a:solidFill>
                  <a:srgbClr val="460D00"/>
                </a:solidFill>
                <a:latin typeface="Times New Roman" panose="02020603050405020304" pitchFamily="18" charset="0"/>
                <a:cs typeface="Times New Roman" panose="02020603050405020304" pitchFamily="18" charset="0"/>
              </a:rPr>
              <a:t>, Folic Acid, Cholecalciferol, Biotin,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8%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2.5%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0.5%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82%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845 kcal/kg (calculated). A 2.8oz (79g) can provides 68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68" y="1752600"/>
            <a:ext cx="3235325" cy="1617663"/>
          </a:xfrm>
          <a:prstGeom prst="rect">
            <a:avLst/>
          </a:prstGeom>
        </p:spPr>
      </p:pic>
      <p:sp>
        <p:nvSpPr>
          <p:cNvPr id="4" name="Slide Number Placeholder 3">
            <a:extLst>
              <a:ext uri="{FF2B5EF4-FFF2-40B4-BE49-F238E27FC236}">
                <a16:creationId xmlns:a16="http://schemas.microsoft.com/office/drawing/2014/main" id="{3732F102-4D3D-478C-A15E-3D8255B754C5}"/>
              </a:ext>
            </a:extLst>
          </p:cNvPr>
          <p:cNvSpPr>
            <a:spLocks noGrp="1"/>
          </p:cNvSpPr>
          <p:nvPr>
            <p:ph type="sldNum" sz="quarter" idx="12"/>
          </p:nvPr>
        </p:nvSpPr>
        <p:spPr/>
        <p:txBody>
          <a:bodyPr/>
          <a:lstStyle/>
          <a:p>
            <a:fld id="{5381D904-3104-4963-AE3F-69835CADBB4D}" type="slidenum">
              <a:rPr lang="en-US" smtClean="0"/>
              <a:t>74</a:t>
            </a:fld>
            <a:endParaRPr lang="en-US"/>
          </a:p>
        </p:txBody>
      </p:sp>
    </p:spTree>
    <p:extLst>
      <p:ext uri="{BB962C8B-B14F-4D97-AF65-F5344CB8AC3E}">
        <p14:creationId xmlns:p14="http://schemas.microsoft.com/office/powerpoint/2010/main" val="2114833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23520" y="1260908"/>
            <a:ext cx="9591040" cy="677108"/>
          </a:xfrm>
          <a:prstGeom prst="rect">
            <a:avLst/>
          </a:prstGeom>
          <a:noFill/>
        </p:spPr>
        <p:txBody>
          <a:bodyPr>
            <a:spAutoFit/>
          </a:bodyPr>
          <a:lstStyle/>
          <a:p>
            <a:pPr algn="ctr">
              <a:defRPr/>
            </a:pPr>
            <a:r>
              <a:rPr lang="en-US" sz="3800" b="1" i="1" dirty="0">
                <a:ln w="12700">
                  <a:solidFill>
                    <a:srgbClr val="462571"/>
                  </a:solidFill>
                  <a:prstDash val="solid"/>
                </a:ln>
                <a:solidFill>
                  <a:srgbClr val="6737A7"/>
                </a:solidFill>
                <a:latin typeface="Constantia" panose="02030602050306030303" pitchFamily="18" charset="0"/>
              </a:rPr>
              <a:t>Entrée </a:t>
            </a:r>
            <a:r>
              <a:rPr lang="en-US" sz="3800" b="1" i="1" dirty="0" err="1">
                <a:ln w="12700">
                  <a:solidFill>
                    <a:srgbClr val="462571"/>
                  </a:solidFill>
                  <a:prstDash val="solid"/>
                </a:ln>
                <a:solidFill>
                  <a:srgbClr val="6737A7"/>
                </a:solidFill>
                <a:latin typeface="Constantia" panose="02030602050306030303" pitchFamily="18" charset="0"/>
              </a:rPr>
              <a:t>Paté</a:t>
            </a:r>
            <a:r>
              <a:rPr lang="en-US" sz="3800" b="1" i="1" dirty="0">
                <a:ln w="12700">
                  <a:solidFill>
                    <a:srgbClr val="462571"/>
                  </a:solidFill>
                  <a:prstDash val="solid"/>
                </a:ln>
                <a:solidFill>
                  <a:srgbClr val="6737A7"/>
                </a:solidFill>
                <a:latin typeface="Constantia" panose="02030602050306030303" pitchFamily="18" charset="0"/>
              </a:rPr>
              <a:t> 2.8oz Cans for Cats</a:t>
            </a:r>
          </a:p>
        </p:txBody>
      </p:sp>
      <p:sp>
        <p:nvSpPr>
          <p:cNvPr id="18" name="TextBox 17"/>
          <p:cNvSpPr txBox="1">
            <a:spLocks noChangeArrowheads="1"/>
          </p:cNvSpPr>
          <p:nvPr/>
        </p:nvSpPr>
        <p:spPr bwMode="auto">
          <a:xfrm>
            <a:off x="842962" y="1870452"/>
            <a:ext cx="7458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600" b="1" i="1" dirty="0">
                <a:solidFill>
                  <a:srgbClr val="2F2303"/>
                </a:solidFill>
                <a:latin typeface="Cambria" panose="02040503050406030204" pitchFamily="18" charset="0"/>
              </a:rPr>
              <a:t>100% </a:t>
            </a:r>
            <a:r>
              <a:rPr lang="en-US" altLang="en-US" sz="2600" b="1" i="1" dirty="0">
                <a:solidFill>
                  <a:srgbClr val="02535E"/>
                </a:solidFill>
                <a:latin typeface="Cambria" panose="02040503050406030204" pitchFamily="18" charset="0"/>
              </a:rPr>
              <a:t>Grain Free  and Carrageenan Free</a:t>
            </a:r>
          </a:p>
        </p:txBody>
      </p:sp>
      <p:sp>
        <p:nvSpPr>
          <p:cNvPr id="20" name="TextBox 19"/>
          <p:cNvSpPr txBox="1">
            <a:spLocks noChangeArrowheads="1"/>
          </p:cNvSpPr>
          <p:nvPr/>
        </p:nvSpPr>
        <p:spPr bwMode="auto">
          <a:xfrm>
            <a:off x="6409055" y="4301692"/>
            <a:ext cx="24892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900" b="1" i="1" dirty="0">
                <a:solidFill>
                  <a:srgbClr val="02535E"/>
                </a:solidFill>
                <a:latin typeface="Cambria" panose="02040503050406030204" pitchFamily="18" charset="0"/>
              </a:rPr>
              <a:t>Low in Ash, </a:t>
            </a:r>
          </a:p>
          <a:p>
            <a:pPr algn="ctr">
              <a:spcBef>
                <a:spcPct val="0"/>
              </a:spcBef>
              <a:buFontTx/>
              <a:buNone/>
            </a:pPr>
            <a:r>
              <a:rPr lang="en-US" altLang="en-US" sz="1900" b="1" i="1" dirty="0">
                <a:solidFill>
                  <a:srgbClr val="02535E"/>
                </a:solidFill>
                <a:latin typeface="Cambria" panose="02040503050406030204" pitchFamily="18" charset="0"/>
              </a:rPr>
              <a:t>Phosphorus, and Magnesium</a:t>
            </a:r>
            <a:endParaRPr lang="en-US" altLang="en-US" sz="1900" dirty="0">
              <a:solidFill>
                <a:srgbClr val="02535E"/>
              </a:solidFill>
              <a:latin typeface="Cambria" panose="02040503050406030204" pitchFamily="18" charset="0"/>
            </a:endParaRPr>
          </a:p>
        </p:txBody>
      </p:sp>
      <p:sp>
        <p:nvSpPr>
          <p:cNvPr id="22" name="Rectangle 21"/>
          <p:cNvSpPr/>
          <p:nvPr/>
        </p:nvSpPr>
        <p:spPr>
          <a:xfrm>
            <a:off x="71887" y="2985710"/>
            <a:ext cx="7581769" cy="1200329"/>
          </a:xfrm>
          <a:prstGeom prst="rect">
            <a:avLst/>
          </a:prstGeom>
        </p:spPr>
        <p:txBody>
          <a:bodyPr numCol="2">
            <a:spAutoFit/>
          </a:bodyPr>
          <a:lstStyle/>
          <a:p>
            <a:pPr marL="457200" indent="-457200">
              <a:buFont typeface="Arial" panose="020B0604020202020204" pitchFamily="34" charset="0"/>
              <a:buChar char="•"/>
              <a:defRPr/>
            </a:pPr>
            <a:r>
              <a:rPr lang="en-US" sz="2400" b="1" i="1" dirty="0">
                <a:solidFill>
                  <a:srgbClr val="2F2303"/>
                </a:solidFill>
                <a:latin typeface="Cambria" panose="02040503050406030204" pitchFamily="18" charset="0"/>
              </a:rPr>
              <a:t>Tuna Entrée</a:t>
            </a:r>
          </a:p>
          <a:p>
            <a:pPr marL="457200" indent="-457200">
              <a:buFont typeface="Arial" panose="020B0604020202020204" pitchFamily="34" charset="0"/>
              <a:buChar char="•"/>
              <a:defRPr/>
            </a:pPr>
            <a:r>
              <a:rPr lang="en-US" sz="2400" b="1" i="1" dirty="0">
                <a:solidFill>
                  <a:srgbClr val="2F2303"/>
                </a:solidFill>
                <a:latin typeface="Cambria" panose="02040503050406030204" pitchFamily="18" charset="0"/>
              </a:rPr>
              <a:t>Whitefish Entrée</a:t>
            </a:r>
          </a:p>
          <a:p>
            <a:pPr marL="457200" indent="-457200">
              <a:buFont typeface="Arial" panose="020B0604020202020204" pitchFamily="34" charset="0"/>
              <a:buChar char="•"/>
              <a:defRPr/>
            </a:pPr>
            <a:r>
              <a:rPr lang="en-US" sz="2400" b="1" i="1" dirty="0">
                <a:solidFill>
                  <a:srgbClr val="2F2303"/>
                </a:solidFill>
                <a:latin typeface="Cambria" panose="02040503050406030204" pitchFamily="18" charset="0"/>
              </a:rPr>
              <a:t>Tuna &amp; Chicken Entrée</a:t>
            </a:r>
          </a:p>
          <a:p>
            <a:pPr marL="457200" indent="-457200">
              <a:buFont typeface="Arial" panose="020B0604020202020204" pitchFamily="34" charset="0"/>
              <a:buChar char="•"/>
              <a:defRPr/>
            </a:pPr>
            <a:r>
              <a:rPr lang="en-US" sz="2400" b="1" i="1" dirty="0">
                <a:solidFill>
                  <a:srgbClr val="2F2303"/>
                </a:solidFill>
                <a:latin typeface="Cambria" panose="02040503050406030204" pitchFamily="18" charset="0"/>
              </a:rPr>
              <a:t>Chicken Entrée</a:t>
            </a:r>
          </a:p>
          <a:p>
            <a:pPr marL="457200" indent="-457200">
              <a:buFont typeface="Arial" panose="020B0604020202020204" pitchFamily="34" charset="0"/>
              <a:buChar char="•"/>
              <a:defRPr/>
            </a:pPr>
            <a:r>
              <a:rPr lang="en-US" sz="2400" b="1" i="1" dirty="0">
                <a:solidFill>
                  <a:srgbClr val="2F2303"/>
                </a:solidFill>
                <a:latin typeface="Cambria" panose="02040503050406030204" pitchFamily="18" charset="0"/>
              </a:rPr>
              <a:t>Beef Entrée	</a:t>
            </a:r>
          </a:p>
        </p:txBody>
      </p:sp>
      <p:sp>
        <p:nvSpPr>
          <p:cNvPr id="3" name="Rectangle 2"/>
          <p:cNvSpPr>
            <a:spLocks noChangeArrowheads="1"/>
          </p:cNvSpPr>
          <p:nvPr/>
        </p:nvSpPr>
        <p:spPr bwMode="auto">
          <a:xfrm>
            <a:off x="441290" y="2475097"/>
            <a:ext cx="2548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i="1" u="sng" dirty="0">
                <a:solidFill>
                  <a:srgbClr val="7030A0"/>
                </a:solidFill>
                <a:latin typeface="Cambria" panose="02040503050406030204" pitchFamily="18" charset="0"/>
              </a:rPr>
              <a:t>Five Formulas:</a:t>
            </a:r>
          </a:p>
        </p:txBody>
      </p:sp>
      <p:pic>
        <p:nvPicPr>
          <p:cNvPr id="23" name="Picture 2" descr="C:\Users\Nathalie\Documents\Nexpet\GMCN\Images\uris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793" y="3476839"/>
            <a:ext cx="847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5904230" y="2654514"/>
            <a:ext cx="349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i="1" dirty="0">
                <a:solidFill>
                  <a:srgbClr val="02535E"/>
                </a:solidFill>
                <a:latin typeface="Cambria" panose="02040503050406030204" pitchFamily="18" charset="0"/>
              </a:rPr>
              <a:t>All our cat </a:t>
            </a:r>
          </a:p>
          <a:p>
            <a:pPr algn="ctr">
              <a:spcBef>
                <a:spcPct val="0"/>
              </a:spcBef>
              <a:buFontTx/>
              <a:buNone/>
            </a:pPr>
            <a:r>
              <a:rPr lang="en-US" altLang="en-US" sz="2400" b="1" i="1" dirty="0">
                <a:solidFill>
                  <a:srgbClr val="02535E"/>
                </a:solidFill>
                <a:latin typeface="Cambria" panose="02040503050406030204" pitchFamily="18" charset="0"/>
              </a:rPr>
              <a:t>foods are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44" y="5506732"/>
            <a:ext cx="2264258"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1893" y="4394444"/>
            <a:ext cx="2257908" cy="113979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4150" y="5506732"/>
            <a:ext cx="2297079" cy="115956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1672" y="4394444"/>
            <a:ext cx="2244430" cy="11329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3100" y="5506732"/>
            <a:ext cx="2297079" cy="1159568"/>
          </a:xfrm>
          <a:prstGeom prst="rect">
            <a:avLst/>
          </a:prstGeom>
        </p:spPr>
      </p:pic>
      <p:sp>
        <p:nvSpPr>
          <p:cNvPr id="6" name="Slide Number Placeholder 5">
            <a:extLst>
              <a:ext uri="{FF2B5EF4-FFF2-40B4-BE49-F238E27FC236}">
                <a16:creationId xmlns:a16="http://schemas.microsoft.com/office/drawing/2014/main" id="{B253E1D8-1616-42F6-B15A-71E293A5865D}"/>
              </a:ext>
            </a:extLst>
          </p:cNvPr>
          <p:cNvSpPr>
            <a:spLocks noGrp="1"/>
          </p:cNvSpPr>
          <p:nvPr>
            <p:ph type="sldNum" sz="quarter" idx="12"/>
          </p:nvPr>
        </p:nvSpPr>
        <p:spPr/>
        <p:txBody>
          <a:bodyPr/>
          <a:lstStyle/>
          <a:p>
            <a:fld id="{5381D904-3104-4963-AE3F-69835CADBB4D}" type="slidenum">
              <a:rPr lang="en-US" smtClean="0"/>
              <a:t>75</a:t>
            </a:fld>
            <a:endParaRPr lang="en-US"/>
          </a:p>
        </p:txBody>
      </p:sp>
    </p:spTree>
    <p:extLst>
      <p:ext uri="{BB962C8B-B14F-4D97-AF65-F5344CB8AC3E}">
        <p14:creationId xmlns:p14="http://schemas.microsoft.com/office/powerpoint/2010/main" val="254499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2000"/>
                                        <p:tgtEl>
                                          <p:spTgt spid="2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2000"/>
                                        <p:tgtEl>
                                          <p:spTgt spid="2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2000"/>
                                        <p:tgtEl>
                                          <p:spTgt spid="2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fade">
                                      <p:cBhvr>
                                        <p:cTn id="24" dur="2000"/>
                                        <p:tgtEl>
                                          <p:spTgt spid="22">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2000"/>
                                        <p:tgtEl>
                                          <p:spTgt spid="2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2000"/>
                                        <p:tgtEl>
                                          <p:spTgt spid="24">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xEl>
                                              <p:pRg st="1" end="1"/>
                                            </p:txEl>
                                          </p:spTgt>
                                        </p:tgtEl>
                                        <p:attrNameLst>
                                          <p:attrName>style.visibility</p:attrName>
                                        </p:attrNameLst>
                                      </p:cBhvr>
                                      <p:to>
                                        <p:strVal val="visible"/>
                                      </p:to>
                                    </p:set>
                                    <p:animEffect transition="in" filter="fade">
                                      <p:cBhvr>
                                        <p:cTn id="50" dur="2000"/>
                                        <p:tgtEl>
                                          <p:spTgt spid="24">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a:defRPr/>
            </a:pPr>
            <a:r>
              <a:rPr lang="en-US" sz="3200" b="1" i="1" dirty="0">
                <a:ln w="12700">
                  <a:solidFill>
                    <a:srgbClr val="462571"/>
                  </a:solidFill>
                  <a:prstDash val="solid"/>
                </a:ln>
                <a:solidFill>
                  <a:srgbClr val="6737A7"/>
                </a:solidFill>
                <a:latin typeface="Constantia" panose="02030602050306030303" pitchFamily="18" charset="0"/>
              </a:rPr>
              <a:t>Grain Free </a:t>
            </a:r>
            <a:r>
              <a:rPr lang="en-US" sz="3200" b="1" i="1" dirty="0" err="1">
                <a:ln w="12700">
                  <a:solidFill>
                    <a:srgbClr val="462571"/>
                  </a:solidFill>
                  <a:prstDash val="solid"/>
                </a:ln>
                <a:solidFill>
                  <a:srgbClr val="6737A7"/>
                </a:solidFill>
                <a:latin typeface="Constantia" panose="02030602050306030303" pitchFamily="18" charset="0"/>
              </a:rPr>
              <a:t>Paté</a:t>
            </a:r>
            <a:r>
              <a:rPr lang="en-US" sz="3200" b="1" i="1" dirty="0">
                <a:ln w="12700">
                  <a:solidFill>
                    <a:srgbClr val="462571"/>
                  </a:solidFill>
                  <a:prstDash val="solid"/>
                </a:ln>
                <a:solidFill>
                  <a:srgbClr val="6737A7"/>
                </a:solidFill>
                <a:latin typeface="Constantia" panose="02030602050306030303" pitchFamily="18" charset="0"/>
              </a:rPr>
              <a:t> for Cats </a:t>
            </a:r>
          </a:p>
        </p:txBody>
      </p:sp>
      <p:sp>
        <p:nvSpPr>
          <p:cNvPr id="13" name="Rectangle 12"/>
          <p:cNvSpPr/>
          <p:nvPr/>
        </p:nvSpPr>
        <p:spPr>
          <a:xfrm>
            <a:off x="228600" y="165744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Tuna Entrée:</a:t>
            </a:r>
          </a:p>
        </p:txBody>
      </p:sp>
      <p:sp>
        <p:nvSpPr>
          <p:cNvPr id="10" name="Rectangle 9"/>
          <p:cNvSpPr>
            <a:spLocks noChangeArrowheads="1"/>
          </p:cNvSpPr>
          <p:nvPr/>
        </p:nvSpPr>
        <p:spPr bwMode="auto">
          <a:xfrm>
            <a:off x="222250" y="2144713"/>
            <a:ext cx="551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Tuna Broth, Tuna, Chicken, Tapioca Starch, Pea Protein, </a:t>
            </a:r>
            <a:r>
              <a:rPr lang="en-US" altLang="en-US" sz="1800" dirty="0" err="1">
                <a:solidFill>
                  <a:srgbClr val="460D00"/>
                </a:solidFill>
                <a:latin typeface="Times New Roman" panose="02020603050405020304" pitchFamily="18" charset="0"/>
                <a:cs typeface="Times New Roman" panose="02020603050405020304" pitchFamily="18" charset="0"/>
              </a:rPr>
              <a:t>Tricalcium</a:t>
            </a:r>
            <a:r>
              <a:rPr lang="en-US" altLang="en-US" sz="1800" dirty="0">
                <a:solidFill>
                  <a:srgbClr val="460D00"/>
                </a:solidFill>
                <a:latin typeface="Times New Roman" panose="02020603050405020304" pitchFamily="18" charset="0"/>
                <a:cs typeface="Times New Roman" panose="02020603050405020304" pitchFamily="18" charset="0"/>
              </a:rPr>
              <a:t> Phosphate, Guar Gum, Potassium Chloride, Salt,  Magnesium Sulfate, Choline Chloride, Dextrose, Taurine, Zinc Amino Acid Chelate, Iron Amino Acid Chelate, dl-alpha-Tocopherol Acetate, Thiamine Mononitrate, Manganese Amino Acid Chelate, Niacin, Vitamin A Acetate, Copper Amino Acid Chelate, Calcium Iodate, 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Supplement, Pyridoxine Hydrochloride, Vitamin B12 Supplement, Folic Acid, Biotin, Vitamin D3 Supplement,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9%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2%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1%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84%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710 kcal/kg (calculated). A 2.8oz (79g) can provides 57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550" y="1903668"/>
            <a:ext cx="3090863" cy="1560271"/>
          </a:xfrm>
          <a:prstGeom prst="rect">
            <a:avLst/>
          </a:prstGeom>
        </p:spPr>
      </p:pic>
      <p:sp>
        <p:nvSpPr>
          <p:cNvPr id="4" name="Slide Number Placeholder 3">
            <a:extLst>
              <a:ext uri="{FF2B5EF4-FFF2-40B4-BE49-F238E27FC236}">
                <a16:creationId xmlns:a16="http://schemas.microsoft.com/office/drawing/2014/main" id="{9113C30F-988E-4F45-B320-7224FA210938}"/>
              </a:ext>
            </a:extLst>
          </p:cNvPr>
          <p:cNvSpPr>
            <a:spLocks noGrp="1"/>
          </p:cNvSpPr>
          <p:nvPr>
            <p:ph type="sldNum" sz="quarter" idx="12"/>
          </p:nvPr>
        </p:nvSpPr>
        <p:spPr/>
        <p:txBody>
          <a:bodyPr/>
          <a:lstStyle/>
          <a:p>
            <a:fld id="{5381D904-3104-4963-AE3F-69835CADBB4D}" type="slidenum">
              <a:rPr lang="en-US" smtClean="0"/>
              <a:t>76</a:t>
            </a:fld>
            <a:endParaRPr lang="en-US"/>
          </a:p>
        </p:txBody>
      </p:sp>
    </p:spTree>
    <p:extLst>
      <p:ext uri="{BB962C8B-B14F-4D97-AF65-F5344CB8AC3E}">
        <p14:creationId xmlns:p14="http://schemas.microsoft.com/office/powerpoint/2010/main" val="4056084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a:defRPr/>
            </a:pPr>
            <a:r>
              <a:rPr lang="en-US" sz="3200" b="1" i="1" dirty="0">
                <a:ln w="12700">
                  <a:solidFill>
                    <a:srgbClr val="462571"/>
                  </a:solidFill>
                  <a:prstDash val="solid"/>
                </a:ln>
                <a:solidFill>
                  <a:srgbClr val="6737A7"/>
                </a:solidFill>
                <a:latin typeface="Constantia" panose="02030602050306030303" pitchFamily="18" charset="0"/>
              </a:rPr>
              <a:t>Grain Free </a:t>
            </a:r>
            <a:r>
              <a:rPr lang="en-US" sz="3200" b="1" i="1" dirty="0" err="1">
                <a:ln w="12700">
                  <a:solidFill>
                    <a:srgbClr val="462571"/>
                  </a:solidFill>
                  <a:prstDash val="solid"/>
                </a:ln>
                <a:solidFill>
                  <a:srgbClr val="6737A7"/>
                </a:solidFill>
                <a:latin typeface="Constantia" panose="02030602050306030303" pitchFamily="18" charset="0"/>
              </a:rPr>
              <a:t>Paté</a:t>
            </a:r>
            <a:r>
              <a:rPr lang="en-US" sz="3200" b="1" i="1" dirty="0">
                <a:ln w="12700">
                  <a:solidFill>
                    <a:srgbClr val="462571"/>
                  </a:solidFill>
                  <a:prstDash val="solid"/>
                </a:ln>
                <a:solidFill>
                  <a:srgbClr val="6737A7"/>
                </a:solidFill>
                <a:latin typeface="Constantia" panose="02030602050306030303" pitchFamily="18" charset="0"/>
              </a:rPr>
              <a:t> for Cats </a:t>
            </a:r>
          </a:p>
        </p:txBody>
      </p:sp>
      <p:sp>
        <p:nvSpPr>
          <p:cNvPr id="13" name="Rectangle 12"/>
          <p:cNvSpPr/>
          <p:nvPr/>
        </p:nvSpPr>
        <p:spPr>
          <a:xfrm>
            <a:off x="228600" y="165744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Whitefish Entrée:</a:t>
            </a:r>
          </a:p>
        </p:txBody>
      </p:sp>
      <p:sp>
        <p:nvSpPr>
          <p:cNvPr id="10" name="Rectangle 9"/>
          <p:cNvSpPr>
            <a:spLocks noChangeArrowheads="1"/>
          </p:cNvSpPr>
          <p:nvPr/>
        </p:nvSpPr>
        <p:spPr bwMode="auto">
          <a:xfrm>
            <a:off x="222250" y="2144713"/>
            <a:ext cx="551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Fish Broth, Mackerel, Chicken, Tapioca Starch, Pea Protein, </a:t>
            </a:r>
            <a:r>
              <a:rPr lang="en-US" altLang="en-US" sz="1800" dirty="0" err="1">
                <a:solidFill>
                  <a:srgbClr val="460D00"/>
                </a:solidFill>
                <a:latin typeface="Times New Roman" panose="02020603050405020304" pitchFamily="18" charset="0"/>
                <a:cs typeface="Times New Roman" panose="02020603050405020304" pitchFamily="18" charset="0"/>
              </a:rPr>
              <a:t>Tricalcium</a:t>
            </a:r>
            <a:r>
              <a:rPr lang="en-US" altLang="en-US" sz="1800" dirty="0">
                <a:solidFill>
                  <a:srgbClr val="460D00"/>
                </a:solidFill>
                <a:latin typeface="Times New Roman" panose="02020603050405020304" pitchFamily="18" charset="0"/>
                <a:cs typeface="Times New Roman" panose="02020603050405020304" pitchFamily="18" charset="0"/>
              </a:rPr>
              <a:t> Phosphate, Guar Gum, Potassium Chloride, Salt,  Magnesium Sulfate, Choline Chloride, Dextrose, Taurine, Zinc Amino Acid Chelate, Iron Amino Acid Chelate, dl-alpha-Tocopherol Acetate, Thiamine Mononitrate, Manganese Amino Acid Chelate, Niacin, Vitamin A Acetate, Copper Amino Acid Chelate, Calcium Iodate, 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Supplement, Pyridoxine Hydrochloride, Vitamin B12 Supplement, Folic Acid, Biotin, Vitamin D3 Supplement,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8%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2%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1%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84%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669 kcal/kg (calculated). A 2.8oz (79g) can provides 54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550" y="1882432"/>
            <a:ext cx="3028950" cy="1529018"/>
          </a:xfrm>
          <a:prstGeom prst="rect">
            <a:avLst/>
          </a:prstGeom>
        </p:spPr>
      </p:pic>
      <p:sp>
        <p:nvSpPr>
          <p:cNvPr id="4" name="Slide Number Placeholder 3">
            <a:extLst>
              <a:ext uri="{FF2B5EF4-FFF2-40B4-BE49-F238E27FC236}">
                <a16:creationId xmlns:a16="http://schemas.microsoft.com/office/drawing/2014/main" id="{B95A48D8-0A8C-42FC-A859-332451FC3316}"/>
              </a:ext>
            </a:extLst>
          </p:cNvPr>
          <p:cNvSpPr>
            <a:spLocks noGrp="1"/>
          </p:cNvSpPr>
          <p:nvPr>
            <p:ph type="sldNum" sz="quarter" idx="12"/>
          </p:nvPr>
        </p:nvSpPr>
        <p:spPr/>
        <p:txBody>
          <a:bodyPr/>
          <a:lstStyle/>
          <a:p>
            <a:fld id="{5381D904-3104-4963-AE3F-69835CADBB4D}" type="slidenum">
              <a:rPr lang="en-US" smtClean="0"/>
              <a:t>77</a:t>
            </a:fld>
            <a:endParaRPr lang="en-US"/>
          </a:p>
        </p:txBody>
      </p:sp>
    </p:spTree>
    <p:extLst>
      <p:ext uri="{BB962C8B-B14F-4D97-AF65-F5344CB8AC3E}">
        <p14:creationId xmlns:p14="http://schemas.microsoft.com/office/powerpoint/2010/main" val="3099973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a:defRPr/>
            </a:pPr>
            <a:r>
              <a:rPr lang="en-US" sz="3200" b="1" i="1" dirty="0">
                <a:ln w="12700">
                  <a:solidFill>
                    <a:srgbClr val="462571"/>
                  </a:solidFill>
                  <a:prstDash val="solid"/>
                </a:ln>
                <a:solidFill>
                  <a:srgbClr val="6737A7"/>
                </a:solidFill>
                <a:latin typeface="Constantia" panose="02030602050306030303" pitchFamily="18" charset="0"/>
              </a:rPr>
              <a:t>Grain Free </a:t>
            </a:r>
            <a:r>
              <a:rPr lang="en-US" sz="3200" b="1" i="1" dirty="0" err="1">
                <a:ln w="12700">
                  <a:solidFill>
                    <a:srgbClr val="462571"/>
                  </a:solidFill>
                  <a:prstDash val="solid"/>
                </a:ln>
                <a:solidFill>
                  <a:srgbClr val="6737A7"/>
                </a:solidFill>
                <a:latin typeface="Constantia" panose="02030602050306030303" pitchFamily="18" charset="0"/>
              </a:rPr>
              <a:t>Paté</a:t>
            </a:r>
            <a:r>
              <a:rPr lang="en-US" sz="3200" b="1" i="1" dirty="0">
                <a:ln w="12700">
                  <a:solidFill>
                    <a:srgbClr val="462571"/>
                  </a:solidFill>
                  <a:prstDash val="solid"/>
                </a:ln>
                <a:solidFill>
                  <a:srgbClr val="6737A7"/>
                </a:solidFill>
                <a:latin typeface="Constantia" panose="02030602050306030303" pitchFamily="18" charset="0"/>
              </a:rPr>
              <a:t> for Cats </a:t>
            </a:r>
          </a:p>
        </p:txBody>
      </p:sp>
      <p:sp>
        <p:nvSpPr>
          <p:cNvPr id="13" name="Rectangle 12"/>
          <p:cNvSpPr/>
          <p:nvPr/>
        </p:nvSpPr>
        <p:spPr>
          <a:xfrm>
            <a:off x="228600" y="165744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Tuna &amp; Chicken Entrée:</a:t>
            </a:r>
          </a:p>
        </p:txBody>
      </p:sp>
      <p:sp>
        <p:nvSpPr>
          <p:cNvPr id="10" name="Rectangle 9"/>
          <p:cNvSpPr>
            <a:spLocks noChangeArrowheads="1"/>
          </p:cNvSpPr>
          <p:nvPr/>
        </p:nvSpPr>
        <p:spPr bwMode="auto">
          <a:xfrm>
            <a:off x="222250" y="2144713"/>
            <a:ext cx="551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Tuna Broth, Tuna, Chicken, Tapioca Starch, Pea Protein, </a:t>
            </a:r>
            <a:r>
              <a:rPr lang="en-US" altLang="en-US" sz="1800" dirty="0" err="1">
                <a:solidFill>
                  <a:srgbClr val="460D00"/>
                </a:solidFill>
                <a:latin typeface="Times New Roman" panose="02020603050405020304" pitchFamily="18" charset="0"/>
                <a:cs typeface="Times New Roman" panose="02020603050405020304" pitchFamily="18" charset="0"/>
              </a:rPr>
              <a:t>Tricalcium</a:t>
            </a:r>
            <a:r>
              <a:rPr lang="en-US" altLang="en-US" sz="1800" dirty="0">
                <a:solidFill>
                  <a:srgbClr val="460D00"/>
                </a:solidFill>
                <a:latin typeface="Times New Roman" panose="02020603050405020304" pitchFamily="18" charset="0"/>
                <a:cs typeface="Times New Roman" panose="02020603050405020304" pitchFamily="18" charset="0"/>
              </a:rPr>
              <a:t> Phosphate, Guar </a:t>
            </a:r>
            <a:r>
              <a:rPr lang="en-US" altLang="en-US" sz="1800" dirty="0" err="1">
                <a:solidFill>
                  <a:srgbClr val="460D00"/>
                </a:solidFill>
                <a:latin typeface="Times New Roman" panose="02020603050405020304" pitchFamily="18" charset="0"/>
                <a:cs typeface="Times New Roman" panose="02020603050405020304" pitchFamily="18" charset="0"/>
              </a:rPr>
              <a:t>Gum,Potassium</a:t>
            </a:r>
            <a:r>
              <a:rPr lang="en-US" altLang="en-US" sz="1800" dirty="0">
                <a:solidFill>
                  <a:srgbClr val="460D00"/>
                </a:solidFill>
                <a:latin typeface="Times New Roman" panose="02020603050405020304" pitchFamily="18" charset="0"/>
                <a:cs typeface="Times New Roman" panose="02020603050405020304" pitchFamily="18" charset="0"/>
              </a:rPr>
              <a:t> Chloride, Salt,  Magnesium Sulfate, Choline Chloride, Dextrose, Taurine, Zinc Amino Acid Chelate, Iron Amino Acid Chelate, dl-alpha-Tocopherol Acetate, Thiamine Mononitrate, Manganese Amino Acid Chelate, Niacin, Vitamin A Acetate, Copper Amino Acid Chelate, Calcium Iodate, 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Supplement, Pyridoxine Hydrochloride, Vitamin B12 Supplement, Folic Acid, Biotin, Vitamin D3 Supplement,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9%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2%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1%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84%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710 kcal/kg (calculated). A 2.8oz (79g) can provides 57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050" y="1828800"/>
            <a:ext cx="3077481" cy="1553516"/>
          </a:xfrm>
          <a:prstGeom prst="rect">
            <a:avLst/>
          </a:prstGeom>
        </p:spPr>
      </p:pic>
      <p:sp>
        <p:nvSpPr>
          <p:cNvPr id="4" name="Slide Number Placeholder 3">
            <a:extLst>
              <a:ext uri="{FF2B5EF4-FFF2-40B4-BE49-F238E27FC236}">
                <a16:creationId xmlns:a16="http://schemas.microsoft.com/office/drawing/2014/main" id="{2E33AA1C-5075-4D2C-9B24-29ABF26FB726}"/>
              </a:ext>
            </a:extLst>
          </p:cNvPr>
          <p:cNvSpPr>
            <a:spLocks noGrp="1"/>
          </p:cNvSpPr>
          <p:nvPr>
            <p:ph type="sldNum" sz="quarter" idx="12"/>
          </p:nvPr>
        </p:nvSpPr>
        <p:spPr/>
        <p:txBody>
          <a:bodyPr/>
          <a:lstStyle/>
          <a:p>
            <a:fld id="{5381D904-3104-4963-AE3F-69835CADBB4D}" type="slidenum">
              <a:rPr lang="en-US" smtClean="0"/>
              <a:t>78</a:t>
            </a:fld>
            <a:endParaRPr lang="en-US"/>
          </a:p>
        </p:txBody>
      </p:sp>
    </p:spTree>
    <p:extLst>
      <p:ext uri="{BB962C8B-B14F-4D97-AF65-F5344CB8AC3E}">
        <p14:creationId xmlns:p14="http://schemas.microsoft.com/office/powerpoint/2010/main" val="3653087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a:defRPr/>
            </a:pPr>
            <a:r>
              <a:rPr lang="en-US" sz="3200" b="1" i="1" dirty="0">
                <a:ln w="12700">
                  <a:solidFill>
                    <a:srgbClr val="462571"/>
                  </a:solidFill>
                  <a:prstDash val="solid"/>
                </a:ln>
                <a:solidFill>
                  <a:srgbClr val="6737A7"/>
                </a:solidFill>
                <a:latin typeface="Constantia" panose="02030602050306030303" pitchFamily="18" charset="0"/>
              </a:rPr>
              <a:t>Grain Free </a:t>
            </a:r>
            <a:r>
              <a:rPr lang="en-US" sz="3200" b="1" i="1" dirty="0" err="1">
                <a:ln w="12700">
                  <a:solidFill>
                    <a:srgbClr val="462571"/>
                  </a:solidFill>
                  <a:prstDash val="solid"/>
                </a:ln>
                <a:solidFill>
                  <a:srgbClr val="6737A7"/>
                </a:solidFill>
                <a:latin typeface="Constantia" panose="02030602050306030303" pitchFamily="18" charset="0"/>
              </a:rPr>
              <a:t>Paté</a:t>
            </a:r>
            <a:r>
              <a:rPr lang="en-US" sz="3200" b="1" i="1" dirty="0">
                <a:ln w="12700">
                  <a:solidFill>
                    <a:srgbClr val="462571"/>
                  </a:solidFill>
                  <a:prstDash val="solid"/>
                </a:ln>
                <a:solidFill>
                  <a:srgbClr val="6737A7"/>
                </a:solidFill>
                <a:latin typeface="Constantia" panose="02030602050306030303" pitchFamily="18" charset="0"/>
              </a:rPr>
              <a:t> for Cats </a:t>
            </a:r>
          </a:p>
        </p:txBody>
      </p:sp>
      <p:sp>
        <p:nvSpPr>
          <p:cNvPr id="13" name="Rectangle 12"/>
          <p:cNvSpPr/>
          <p:nvPr/>
        </p:nvSpPr>
        <p:spPr>
          <a:xfrm>
            <a:off x="228600" y="165744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Chicken Entrée: Fish Free</a:t>
            </a:r>
          </a:p>
        </p:txBody>
      </p:sp>
      <p:sp>
        <p:nvSpPr>
          <p:cNvPr id="10" name="Rectangle 9"/>
          <p:cNvSpPr>
            <a:spLocks noChangeArrowheads="1"/>
          </p:cNvSpPr>
          <p:nvPr/>
        </p:nvSpPr>
        <p:spPr bwMode="auto">
          <a:xfrm>
            <a:off x="222250" y="2144713"/>
            <a:ext cx="551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Chicken, Chicken Broth, Tapioca Starch, Pea Protein, </a:t>
            </a:r>
            <a:r>
              <a:rPr lang="en-US" altLang="en-US" sz="1800" dirty="0" err="1">
                <a:solidFill>
                  <a:srgbClr val="460D00"/>
                </a:solidFill>
                <a:latin typeface="Times New Roman" panose="02020603050405020304" pitchFamily="18" charset="0"/>
                <a:cs typeface="Times New Roman" panose="02020603050405020304" pitchFamily="18" charset="0"/>
              </a:rPr>
              <a:t>Tricalcium</a:t>
            </a:r>
            <a:r>
              <a:rPr lang="en-US" altLang="en-US" sz="1800" dirty="0">
                <a:solidFill>
                  <a:srgbClr val="460D00"/>
                </a:solidFill>
                <a:latin typeface="Times New Roman" panose="02020603050405020304" pitchFamily="18" charset="0"/>
                <a:cs typeface="Times New Roman" panose="02020603050405020304" pitchFamily="18" charset="0"/>
              </a:rPr>
              <a:t> Phosphate, Guar Gum, Potassium Chloride, Salt, Magnesium Sulfate, Choline Chloride, Dextrose, Taurine, Zinc Amino Acid Chelate, Iron Amino Acid Chelate, dl-alpha-Tocopherol Acetate, Thiamine Mononitrate, Manganese Amino Acid Chelate, Niacin, Vitamin A Acetate, Copper Amino Acid Chelate, Calcium Iodate, 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Supplement, Pyridoxine Hydrochloride, Vitamin B12 Supplement, Folic Acid, Biotin, Vitamin D3 Supplement,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9%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5%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1%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80%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1058 kcal/kg (calculated). A 2.8oz (79g) can provides 85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050" y="1903668"/>
            <a:ext cx="2868060" cy="1447800"/>
          </a:xfrm>
          <a:prstGeom prst="rect">
            <a:avLst/>
          </a:prstGeom>
        </p:spPr>
      </p:pic>
      <p:sp>
        <p:nvSpPr>
          <p:cNvPr id="4" name="Slide Number Placeholder 3">
            <a:extLst>
              <a:ext uri="{FF2B5EF4-FFF2-40B4-BE49-F238E27FC236}">
                <a16:creationId xmlns:a16="http://schemas.microsoft.com/office/drawing/2014/main" id="{7F399E08-56AC-4DF7-8906-541006815AFE}"/>
              </a:ext>
            </a:extLst>
          </p:cNvPr>
          <p:cNvSpPr>
            <a:spLocks noGrp="1"/>
          </p:cNvSpPr>
          <p:nvPr>
            <p:ph type="sldNum" sz="quarter" idx="12"/>
          </p:nvPr>
        </p:nvSpPr>
        <p:spPr/>
        <p:txBody>
          <a:bodyPr/>
          <a:lstStyle/>
          <a:p>
            <a:fld id="{5381D904-3104-4963-AE3F-69835CADBB4D}" type="slidenum">
              <a:rPr lang="en-US" smtClean="0"/>
              <a:t>79</a:t>
            </a:fld>
            <a:endParaRPr lang="en-US"/>
          </a:p>
        </p:txBody>
      </p:sp>
    </p:spTree>
    <p:extLst>
      <p:ext uri="{BB962C8B-B14F-4D97-AF65-F5344CB8AC3E}">
        <p14:creationId xmlns:p14="http://schemas.microsoft.com/office/powerpoint/2010/main" val="3927002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pic>
        <p:nvPicPr>
          <p:cNvPr id="12293"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2257425" y="2055942"/>
            <a:ext cx="50292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7030A0"/>
                </a:solidFill>
                <a:latin typeface="Constantia" panose="02030602050306030303" pitchFamily="18" charset="0"/>
              </a:rPr>
              <a:t>This is why we can give your company an exclusive all your areas—to be your “house brand”</a:t>
            </a:r>
          </a:p>
          <a:p>
            <a:pPr algn="ctr" eaLnBrk="1" hangingPunct="1">
              <a:spcBef>
                <a:spcPct val="0"/>
              </a:spcBef>
              <a:buFontTx/>
              <a:buNone/>
            </a:pPr>
            <a:endParaRPr lang="en-US" altLang="en-US" sz="1000" b="1" i="1" dirty="0">
              <a:solidFill>
                <a:srgbClr val="7030A0"/>
              </a:solidFill>
              <a:latin typeface="Constantia" panose="02030602050306030303" pitchFamily="18" charset="0"/>
            </a:endParaRPr>
          </a:p>
          <a:p>
            <a:pPr algn="ctr" eaLnBrk="1" hangingPunct="1">
              <a:spcBef>
                <a:spcPct val="0"/>
              </a:spcBef>
              <a:buFontTx/>
              <a:buNone/>
            </a:pPr>
            <a:r>
              <a:rPr lang="en-US" altLang="en-US" sz="2800" b="1" i="1" dirty="0">
                <a:solidFill>
                  <a:srgbClr val="7030A0"/>
                </a:solidFill>
                <a:latin typeface="Constantia" panose="02030602050306030303" pitchFamily="18" charset="0"/>
              </a:rPr>
              <a:t>We won’t sell to mass merchants, Petco/PetSmart, Tractor Supply, Pet Supplies Plus, Pet Sense, Pet Club or other national chains</a:t>
            </a:r>
          </a:p>
        </p:txBody>
      </p:sp>
      <p:sp>
        <p:nvSpPr>
          <p:cNvPr id="3" name="Slide Number Placeholder 2">
            <a:extLst>
              <a:ext uri="{FF2B5EF4-FFF2-40B4-BE49-F238E27FC236}">
                <a16:creationId xmlns:a16="http://schemas.microsoft.com/office/drawing/2014/main" id="{65E03550-B9C0-420F-BD5E-EB06CD45BEE5}"/>
              </a:ext>
            </a:extLst>
          </p:cNvPr>
          <p:cNvSpPr>
            <a:spLocks noGrp="1"/>
          </p:cNvSpPr>
          <p:nvPr>
            <p:ph type="sldNum" sz="quarter" idx="12"/>
          </p:nvPr>
        </p:nvSpPr>
        <p:spPr/>
        <p:txBody>
          <a:bodyPr/>
          <a:lstStyle/>
          <a:p>
            <a:fld id="{5381D904-3104-4963-AE3F-69835CADBB4D}" type="slidenum">
              <a:rPr lang="en-US" smtClean="0"/>
              <a:t>8</a:t>
            </a:fld>
            <a:endParaRPr lang="en-US"/>
          </a:p>
        </p:txBody>
      </p:sp>
    </p:spTree>
    <p:extLst>
      <p:ext uri="{BB962C8B-B14F-4D97-AF65-F5344CB8AC3E}">
        <p14:creationId xmlns:p14="http://schemas.microsoft.com/office/powerpoint/2010/main" val="374370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150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a:defRPr/>
            </a:pPr>
            <a:r>
              <a:rPr lang="en-US" sz="3200" b="1" i="1" dirty="0">
                <a:ln w="12700">
                  <a:solidFill>
                    <a:srgbClr val="462571"/>
                  </a:solidFill>
                  <a:prstDash val="solid"/>
                </a:ln>
                <a:solidFill>
                  <a:srgbClr val="6737A7"/>
                </a:solidFill>
                <a:latin typeface="Constantia" panose="02030602050306030303" pitchFamily="18" charset="0"/>
              </a:rPr>
              <a:t>Grain Free </a:t>
            </a:r>
            <a:r>
              <a:rPr lang="en-US" sz="3200" b="1" i="1" dirty="0" err="1">
                <a:ln w="12700">
                  <a:solidFill>
                    <a:srgbClr val="462571"/>
                  </a:solidFill>
                  <a:prstDash val="solid"/>
                </a:ln>
                <a:solidFill>
                  <a:srgbClr val="6737A7"/>
                </a:solidFill>
                <a:latin typeface="Constantia" panose="02030602050306030303" pitchFamily="18" charset="0"/>
              </a:rPr>
              <a:t>Paté</a:t>
            </a:r>
            <a:r>
              <a:rPr lang="en-US" sz="3200" b="1" i="1" dirty="0">
                <a:ln w="12700">
                  <a:solidFill>
                    <a:srgbClr val="462571"/>
                  </a:solidFill>
                  <a:prstDash val="solid"/>
                </a:ln>
                <a:solidFill>
                  <a:srgbClr val="6737A7"/>
                </a:solidFill>
                <a:latin typeface="Constantia" panose="02030602050306030303" pitchFamily="18" charset="0"/>
              </a:rPr>
              <a:t> for Cats </a:t>
            </a:r>
          </a:p>
        </p:txBody>
      </p:sp>
      <p:sp>
        <p:nvSpPr>
          <p:cNvPr id="13" name="Rectangle 12"/>
          <p:cNvSpPr/>
          <p:nvPr/>
        </p:nvSpPr>
        <p:spPr>
          <a:xfrm>
            <a:off x="228600" y="1657447"/>
            <a:ext cx="9591040" cy="492443"/>
          </a:xfrm>
          <a:prstGeom prst="rect">
            <a:avLst/>
          </a:prstGeom>
          <a:noFill/>
        </p:spPr>
        <p:txBody>
          <a:bodyPr>
            <a:spAutoFit/>
          </a:bodyPr>
          <a:lstStyle/>
          <a:p>
            <a:pPr>
              <a:defRPr/>
            </a:pPr>
            <a:r>
              <a:rPr lang="en-US" sz="2550" u="sng" dirty="0">
                <a:ln w="12700">
                  <a:solidFill>
                    <a:srgbClr val="462571"/>
                  </a:solidFill>
                  <a:prstDash val="solid"/>
                </a:ln>
                <a:solidFill>
                  <a:srgbClr val="02535E"/>
                </a:solidFill>
                <a:latin typeface="Constantia" panose="02030602050306030303" pitchFamily="18" charset="0"/>
              </a:rPr>
              <a:t>Beef Entrée: Fish Free</a:t>
            </a:r>
          </a:p>
        </p:txBody>
      </p:sp>
      <p:sp>
        <p:nvSpPr>
          <p:cNvPr id="10" name="Rectangle 9"/>
          <p:cNvSpPr>
            <a:spLocks noChangeArrowheads="1"/>
          </p:cNvSpPr>
          <p:nvPr/>
        </p:nvSpPr>
        <p:spPr bwMode="auto">
          <a:xfrm>
            <a:off x="222250" y="2144713"/>
            <a:ext cx="551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Beef Broth, Beef, Tapioca Starch, Pea Protein, </a:t>
            </a:r>
            <a:r>
              <a:rPr lang="en-US" altLang="en-US" sz="1800" dirty="0" err="1">
                <a:solidFill>
                  <a:srgbClr val="460D00"/>
                </a:solidFill>
                <a:latin typeface="Times New Roman" panose="02020603050405020304" pitchFamily="18" charset="0"/>
                <a:cs typeface="Times New Roman" panose="02020603050405020304" pitchFamily="18" charset="0"/>
              </a:rPr>
              <a:t>Tricalcium</a:t>
            </a:r>
            <a:r>
              <a:rPr lang="en-US" altLang="en-US" sz="1800" dirty="0">
                <a:solidFill>
                  <a:srgbClr val="460D00"/>
                </a:solidFill>
                <a:latin typeface="Times New Roman" panose="02020603050405020304" pitchFamily="18" charset="0"/>
                <a:cs typeface="Times New Roman" panose="02020603050405020304" pitchFamily="18" charset="0"/>
              </a:rPr>
              <a:t> Phosphate, Guar Gum, Potassium Chloride, Salt,  Magnesium Sulfate, Choline Chloride, Dextrose, Taurine, Zinc Amino Acid Chelate, Iron Amino Acid Chelate, dl-alpha-Tocopherol Acetate, Thiamine Mononitrate, Manganese Amino Acid Chelate, Niacin, Vitamin A Acetate, Copper Amino Acid Chelate, Calcium Iodate, Calcium </a:t>
            </a:r>
            <a:r>
              <a:rPr lang="en-US" altLang="en-US" sz="1800" dirty="0" err="1">
                <a:solidFill>
                  <a:srgbClr val="460D00"/>
                </a:solidFill>
                <a:latin typeface="Times New Roman" panose="02020603050405020304" pitchFamily="18" charset="0"/>
                <a:cs typeface="Times New Roman" panose="02020603050405020304" pitchFamily="18" charset="0"/>
              </a:rPr>
              <a:t>Pantothenate</a:t>
            </a:r>
            <a:r>
              <a:rPr lang="en-US" altLang="en-US" sz="1800" dirty="0">
                <a:solidFill>
                  <a:srgbClr val="460D00"/>
                </a:solidFill>
                <a:latin typeface="Times New Roman" panose="02020603050405020304" pitchFamily="18" charset="0"/>
                <a:cs typeface="Times New Roman" panose="02020603050405020304" pitchFamily="18" charset="0"/>
              </a:rPr>
              <a:t>, Sodium Selenite, Riboflavin Supplement, Pyridoxine Hydrochloride, Vitamin B12 Supplement, Folic Acid, Biotin, Vitamin D3 Supplement, </a:t>
            </a:r>
            <a:r>
              <a:rPr lang="en-US" altLang="en-US" sz="1800" dirty="0" err="1">
                <a:solidFill>
                  <a:srgbClr val="460D00"/>
                </a:solidFill>
                <a:latin typeface="Times New Roman" panose="02020603050405020304" pitchFamily="18" charset="0"/>
                <a:cs typeface="Times New Roman" panose="02020603050405020304" pitchFamily="18" charset="0"/>
              </a:rPr>
              <a:t>Menadione</a:t>
            </a:r>
            <a:r>
              <a:rPr lang="en-US" altLang="en-US" sz="1800" dirty="0">
                <a:solidFill>
                  <a:srgbClr val="460D00"/>
                </a:solidFill>
                <a:latin typeface="Times New Roman" panose="02020603050405020304" pitchFamily="18" charset="0"/>
                <a:cs typeface="Times New Roman" panose="02020603050405020304" pitchFamily="18" charset="0"/>
              </a:rPr>
              <a:t> Sodium Bisulfite Complex (source of Vitamin K activity).</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GUARANTEED ANALYSIS:</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Protein = 9%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Fat = 5% min</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Crude Fiber = 1% max</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Moisture = 80%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926 kcal/kg (calculated). A 2.8oz (79g) can provides 74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550" y="1903668"/>
            <a:ext cx="2794001" cy="1410415"/>
          </a:xfrm>
          <a:prstGeom prst="rect">
            <a:avLst/>
          </a:prstGeom>
        </p:spPr>
      </p:pic>
      <p:sp>
        <p:nvSpPr>
          <p:cNvPr id="4" name="Slide Number Placeholder 3">
            <a:extLst>
              <a:ext uri="{FF2B5EF4-FFF2-40B4-BE49-F238E27FC236}">
                <a16:creationId xmlns:a16="http://schemas.microsoft.com/office/drawing/2014/main" id="{CFCCCF53-8329-4858-BFC4-84B2DDC002EC}"/>
              </a:ext>
            </a:extLst>
          </p:cNvPr>
          <p:cNvSpPr>
            <a:spLocks noGrp="1"/>
          </p:cNvSpPr>
          <p:nvPr>
            <p:ph type="sldNum" sz="quarter" idx="12"/>
          </p:nvPr>
        </p:nvSpPr>
        <p:spPr/>
        <p:txBody>
          <a:bodyPr/>
          <a:lstStyle/>
          <a:p>
            <a:fld id="{5381D904-3104-4963-AE3F-69835CADBB4D}" type="slidenum">
              <a:rPr lang="en-US" smtClean="0"/>
              <a:t>80</a:t>
            </a:fld>
            <a:endParaRPr lang="en-US"/>
          </a:p>
        </p:txBody>
      </p:sp>
    </p:spTree>
    <p:extLst>
      <p:ext uri="{BB962C8B-B14F-4D97-AF65-F5344CB8AC3E}">
        <p14:creationId xmlns:p14="http://schemas.microsoft.com/office/powerpoint/2010/main" val="1280138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3" y="5303838"/>
            <a:ext cx="3044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013" y="5319713"/>
            <a:ext cx="2979737"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23520" y="1260908"/>
            <a:ext cx="9591040" cy="677108"/>
          </a:xfrm>
          <a:prstGeom prst="rect">
            <a:avLst/>
          </a:prstGeom>
          <a:noFill/>
        </p:spPr>
        <p:txBody>
          <a:bodyPr>
            <a:spAutoFit/>
          </a:bodyPr>
          <a:lstStyle/>
          <a:p>
            <a:pPr algn="ctr" eaLnBrk="1" fontAlgn="auto" hangingPunct="1">
              <a:spcBef>
                <a:spcPts val="0"/>
              </a:spcBef>
              <a:spcAft>
                <a:spcPts val="0"/>
              </a:spcAft>
              <a:defRPr/>
            </a:pPr>
            <a:r>
              <a:rPr lang="en-US" sz="3800" b="1" i="1" dirty="0">
                <a:ln w="12700">
                  <a:solidFill>
                    <a:srgbClr val="462571"/>
                  </a:solidFill>
                  <a:prstDash val="solid"/>
                </a:ln>
                <a:solidFill>
                  <a:srgbClr val="6737A7"/>
                </a:solidFill>
                <a:latin typeface="Constantia" panose="02030602050306030303" pitchFamily="18" charset="0"/>
              </a:rPr>
              <a:t>Pâtés for Cats and Kittens</a:t>
            </a:r>
          </a:p>
        </p:txBody>
      </p:sp>
      <p:sp>
        <p:nvSpPr>
          <p:cNvPr id="18" name="TextBox 17"/>
          <p:cNvSpPr txBox="1">
            <a:spLocks noChangeArrowheads="1"/>
          </p:cNvSpPr>
          <p:nvPr/>
        </p:nvSpPr>
        <p:spPr bwMode="auto">
          <a:xfrm>
            <a:off x="2070100" y="1920875"/>
            <a:ext cx="7458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2F2303"/>
                </a:solidFill>
                <a:latin typeface="Cambria" panose="02040503050406030204" pitchFamily="18" charset="0"/>
              </a:rPr>
              <a:t>100% </a:t>
            </a:r>
            <a:r>
              <a:rPr lang="en-US" altLang="en-US" sz="2600" b="1" i="1" dirty="0">
                <a:solidFill>
                  <a:srgbClr val="02535E"/>
                </a:solidFill>
                <a:latin typeface="Cambria" panose="02040503050406030204" pitchFamily="18" charset="0"/>
              </a:rPr>
              <a:t>Grain Free  and Carrageenan Free</a:t>
            </a:r>
          </a:p>
        </p:txBody>
      </p:sp>
      <p:sp>
        <p:nvSpPr>
          <p:cNvPr id="19" name="Rectangle 18"/>
          <p:cNvSpPr/>
          <p:nvPr/>
        </p:nvSpPr>
        <p:spPr>
          <a:xfrm>
            <a:off x="274320" y="1915152"/>
            <a:ext cx="2408890" cy="492443"/>
          </a:xfrm>
          <a:prstGeom prst="rect">
            <a:avLst/>
          </a:prstGeom>
        </p:spPr>
        <p:txBody>
          <a:bodyPr>
            <a:spAutoFit/>
          </a:bodyPr>
          <a:lstStyle/>
          <a:p>
            <a:pPr algn="ctr" eaLnBrk="1" fontAlgn="auto" hangingPunct="1">
              <a:spcBef>
                <a:spcPts val="0"/>
              </a:spcBef>
              <a:spcAft>
                <a:spcPts val="0"/>
              </a:spcAft>
              <a:defRPr/>
            </a:pPr>
            <a:r>
              <a:rPr lang="en-US" sz="2600" b="1" i="1" dirty="0">
                <a:solidFill>
                  <a:srgbClr val="2F2303"/>
                </a:solidFill>
                <a:latin typeface="Cambria" panose="02040503050406030204" pitchFamily="18" charset="0"/>
              </a:rPr>
              <a:t>Made in </a:t>
            </a:r>
            <a:r>
              <a:rPr lang="en-US" sz="2600" b="1" i="1" dirty="0">
                <a:ln w="12700">
                  <a:solidFill>
                    <a:schemeClr val="tx1"/>
                  </a:solidFill>
                  <a:prstDash val="solid"/>
                </a:ln>
                <a:solidFill>
                  <a:srgbClr val="FF0000"/>
                </a:solidFill>
                <a:latin typeface="Cambria" panose="02040503050406030204" pitchFamily="18" charset="0"/>
              </a:rPr>
              <a:t>U</a:t>
            </a:r>
            <a:r>
              <a:rPr lang="en-US" sz="2600" b="1" i="1" dirty="0">
                <a:ln w="12700">
                  <a:solidFill>
                    <a:schemeClr val="tx1"/>
                  </a:solidFill>
                  <a:prstDash val="solid"/>
                </a:ln>
                <a:solidFill>
                  <a:schemeClr val="bg1"/>
                </a:solidFill>
                <a:latin typeface="Cambria" panose="02040503050406030204" pitchFamily="18" charset="0"/>
              </a:rPr>
              <a:t>S</a:t>
            </a:r>
            <a:r>
              <a:rPr lang="en-US" sz="2600" b="1" i="1" dirty="0">
                <a:ln w="12700">
                  <a:solidFill>
                    <a:schemeClr val="tx1"/>
                  </a:solidFill>
                  <a:prstDash val="solid"/>
                </a:ln>
                <a:solidFill>
                  <a:schemeClr val="tx2"/>
                </a:solidFill>
                <a:latin typeface="Cambria" panose="02040503050406030204" pitchFamily="18" charset="0"/>
              </a:rPr>
              <a:t>A</a:t>
            </a:r>
          </a:p>
        </p:txBody>
      </p:sp>
      <p:sp>
        <p:nvSpPr>
          <p:cNvPr id="20" name="TextBox 19"/>
          <p:cNvSpPr txBox="1">
            <a:spLocks noChangeArrowheads="1"/>
          </p:cNvSpPr>
          <p:nvPr/>
        </p:nvSpPr>
        <p:spPr bwMode="auto">
          <a:xfrm>
            <a:off x="3733800" y="4598900"/>
            <a:ext cx="50815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02535E"/>
                </a:solidFill>
                <a:latin typeface="Cambria" panose="02040503050406030204" pitchFamily="18" charset="0"/>
              </a:rPr>
              <a:t>Low in Ash, Phosphorus, and Magnesium</a:t>
            </a:r>
            <a:endParaRPr lang="en-US" altLang="en-US" sz="2100" dirty="0">
              <a:solidFill>
                <a:srgbClr val="02535E"/>
              </a:solidFill>
              <a:latin typeface="Cambria" panose="02040503050406030204" pitchFamily="18" charset="0"/>
            </a:endParaRPr>
          </a:p>
        </p:txBody>
      </p:sp>
      <p:sp>
        <p:nvSpPr>
          <p:cNvPr id="21" name="Rectangle 20"/>
          <p:cNvSpPr>
            <a:spLocks noChangeArrowheads="1"/>
          </p:cNvSpPr>
          <p:nvPr/>
        </p:nvSpPr>
        <p:spPr bwMode="auto">
          <a:xfrm>
            <a:off x="100013" y="4598901"/>
            <a:ext cx="4038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i="1" dirty="0">
                <a:solidFill>
                  <a:srgbClr val="7F3214"/>
                </a:solidFill>
                <a:latin typeface="Cambria" panose="02040503050406030204" pitchFamily="18" charset="0"/>
              </a:rPr>
              <a:t>For cats and kittens, </a:t>
            </a:r>
          </a:p>
          <a:p>
            <a:pPr eaLnBrk="1" hangingPunct="1">
              <a:spcBef>
                <a:spcPct val="0"/>
              </a:spcBef>
              <a:buFontTx/>
              <a:buNone/>
            </a:pPr>
            <a:r>
              <a:rPr lang="en-US" altLang="en-US" sz="2000" b="1" i="1" dirty="0">
                <a:solidFill>
                  <a:srgbClr val="7F3214"/>
                </a:solidFill>
                <a:latin typeface="Cambria" panose="02040503050406030204" pitchFamily="18" charset="0"/>
              </a:rPr>
              <a:t>available in 5.5 </a:t>
            </a:r>
            <a:r>
              <a:rPr lang="en-US" altLang="en-US" sz="2000" b="1" i="1" dirty="0" err="1">
                <a:solidFill>
                  <a:srgbClr val="7F3214"/>
                </a:solidFill>
                <a:latin typeface="Cambria" panose="02040503050406030204" pitchFamily="18" charset="0"/>
              </a:rPr>
              <a:t>oz</a:t>
            </a:r>
            <a:r>
              <a:rPr lang="en-US" altLang="en-US" sz="2000" b="1" i="1" dirty="0">
                <a:solidFill>
                  <a:srgbClr val="7F3214"/>
                </a:solidFill>
                <a:latin typeface="Cambria" panose="02040503050406030204" pitchFamily="18" charset="0"/>
              </a:rPr>
              <a:t> (156 g) cans</a:t>
            </a:r>
          </a:p>
        </p:txBody>
      </p:sp>
      <p:sp>
        <p:nvSpPr>
          <p:cNvPr id="22" name="Rectangle 21"/>
          <p:cNvSpPr/>
          <p:nvPr/>
        </p:nvSpPr>
        <p:spPr>
          <a:xfrm>
            <a:off x="64424" y="3263338"/>
            <a:ext cx="7581769" cy="1200329"/>
          </a:xfrm>
          <a:prstGeom prst="rect">
            <a:avLst/>
          </a:prstGeom>
        </p:spPr>
        <p:txBody>
          <a:bodyPr numCol="2">
            <a:spAutoFit/>
          </a:bodyPr>
          <a:lstStyle/>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Ocean Fish &amp; 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Sardine &amp; Ocean Fish</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Pork Liver &amp; 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Chicken &amp; Liver</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Mackerel &amp; Sardine</a:t>
            </a:r>
          </a:p>
        </p:txBody>
      </p:sp>
      <p:sp>
        <p:nvSpPr>
          <p:cNvPr id="3" name="Rectangle 2"/>
          <p:cNvSpPr>
            <a:spLocks noChangeArrowheads="1"/>
          </p:cNvSpPr>
          <p:nvPr/>
        </p:nvSpPr>
        <p:spPr bwMode="auto">
          <a:xfrm>
            <a:off x="533400" y="2752725"/>
            <a:ext cx="2349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u="sng">
                <a:solidFill>
                  <a:srgbClr val="7030A0"/>
                </a:solidFill>
                <a:latin typeface="Cambria" panose="02040503050406030204" pitchFamily="18" charset="0"/>
              </a:rPr>
              <a:t>Six Formulas:</a:t>
            </a:r>
          </a:p>
        </p:txBody>
      </p:sp>
      <p:sp>
        <p:nvSpPr>
          <p:cNvPr id="4" name="Rectangle 3"/>
          <p:cNvSpPr>
            <a:spLocks noChangeArrowheads="1"/>
          </p:cNvSpPr>
          <p:nvPr/>
        </p:nvSpPr>
        <p:spPr bwMode="auto">
          <a:xfrm>
            <a:off x="1985963" y="2357438"/>
            <a:ext cx="780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460D00"/>
                </a:solidFill>
                <a:latin typeface="Cambria" panose="02040503050406030204" pitchFamily="18" charset="0"/>
              </a:rPr>
              <a:t>no ingredients from China or Southeast Asia</a:t>
            </a:r>
          </a:p>
        </p:txBody>
      </p:sp>
      <p:pic>
        <p:nvPicPr>
          <p:cNvPr id="23" name="Picture 2" descr="C:\Users\Nathalie\Documents\Nexpet\GMCN\Images\uris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713" y="3752850"/>
            <a:ext cx="847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6153150" y="2930525"/>
            <a:ext cx="349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solidFill>
                  <a:srgbClr val="02535E"/>
                </a:solidFill>
                <a:latin typeface="Cambria" panose="02040503050406030204" pitchFamily="18" charset="0"/>
              </a:rPr>
              <a:t>All our cat </a:t>
            </a:r>
          </a:p>
          <a:p>
            <a:pPr algn="ctr" eaLnBrk="1" hangingPunct="1">
              <a:spcBef>
                <a:spcPct val="0"/>
              </a:spcBef>
              <a:buFontTx/>
              <a:buNone/>
            </a:pPr>
            <a:r>
              <a:rPr lang="en-US" altLang="en-US" sz="2400" b="1" i="1">
                <a:solidFill>
                  <a:srgbClr val="02535E"/>
                </a:solidFill>
                <a:latin typeface="Cambria" panose="02040503050406030204" pitchFamily="18" charset="0"/>
              </a:rPr>
              <a:t>foods are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9625" y="5287963"/>
            <a:ext cx="30480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5A46032F-005B-49F6-8540-4D150E64423C}"/>
              </a:ext>
            </a:extLst>
          </p:cNvPr>
          <p:cNvSpPr>
            <a:spLocks noGrp="1"/>
          </p:cNvSpPr>
          <p:nvPr>
            <p:ph type="sldNum" sz="quarter" idx="12"/>
          </p:nvPr>
        </p:nvSpPr>
        <p:spPr/>
        <p:txBody>
          <a:bodyPr/>
          <a:lstStyle/>
          <a:p>
            <a:fld id="{5381D904-3104-4963-AE3F-69835CADBB4D}" type="slidenum">
              <a:rPr lang="en-US" smtClean="0"/>
              <a:t>81</a:t>
            </a:fld>
            <a:endParaRPr lang="en-US"/>
          </a:p>
        </p:txBody>
      </p:sp>
    </p:spTree>
    <p:extLst>
      <p:ext uri="{BB962C8B-B14F-4D97-AF65-F5344CB8AC3E}">
        <p14:creationId xmlns:p14="http://schemas.microsoft.com/office/powerpoint/2010/main" val="295729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20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fade">
                                      <p:cBhvr>
                                        <p:cTn id="30" dur="2000"/>
                                        <p:tgtEl>
                                          <p:spTgt spid="2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animEffect transition="in" filter="fade">
                                      <p:cBhvr>
                                        <p:cTn id="33" dur="2000"/>
                                        <p:tgtEl>
                                          <p:spTgt spid="22">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xEl>
                                              <p:pRg st="2" end="2"/>
                                            </p:txEl>
                                          </p:spTgt>
                                        </p:tgtEl>
                                        <p:attrNameLst>
                                          <p:attrName>style.visibility</p:attrName>
                                        </p:attrNameLst>
                                      </p:cBhvr>
                                      <p:to>
                                        <p:strVal val="visible"/>
                                      </p:to>
                                    </p:set>
                                    <p:animEffect transition="in" filter="fade">
                                      <p:cBhvr>
                                        <p:cTn id="36" dur="2000"/>
                                        <p:tgtEl>
                                          <p:spTgt spid="22">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animEffect transition="in" filter="fade">
                                      <p:cBhvr>
                                        <p:cTn id="39" dur="2000"/>
                                        <p:tgtEl>
                                          <p:spTgt spid="22">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xEl>
                                              <p:pRg st="4" end="4"/>
                                            </p:txEl>
                                          </p:spTgt>
                                        </p:tgtEl>
                                        <p:attrNameLst>
                                          <p:attrName>style.visibility</p:attrName>
                                        </p:attrNameLst>
                                      </p:cBhvr>
                                      <p:to>
                                        <p:strVal val="visible"/>
                                      </p:to>
                                    </p:set>
                                    <p:animEffect transition="in" filter="fade">
                                      <p:cBhvr>
                                        <p:cTn id="42" dur="2000"/>
                                        <p:tgtEl>
                                          <p:spTgt spid="22">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fade">
                                      <p:cBhvr>
                                        <p:cTn id="45" dur="2000"/>
                                        <p:tgtEl>
                                          <p:spTgt spid="2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000"/>
                                        <p:tgtEl>
                                          <p:spTgt spid="24">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xEl>
                                              <p:pRg st="1" end="1"/>
                                            </p:txEl>
                                          </p:spTgt>
                                        </p:tgtEl>
                                        <p:attrNameLst>
                                          <p:attrName>style.visibility</p:attrName>
                                        </p:attrNameLst>
                                      </p:cBhvr>
                                      <p:to>
                                        <p:strVal val="visible"/>
                                      </p:to>
                                    </p:set>
                                    <p:animEffect transition="in" filter="fade">
                                      <p:cBhvr>
                                        <p:cTn id="53" dur="2000"/>
                                        <p:tgtEl>
                                          <p:spTgt spid="24">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2000"/>
                                        <p:tgtEl>
                                          <p:spTgt spid="21">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xEl>
                                              <p:pRg st="1" end="1"/>
                                            </p:txEl>
                                          </p:spTgt>
                                        </p:tgtEl>
                                        <p:attrNameLst>
                                          <p:attrName>style.visibility</p:attrName>
                                        </p:attrNameLst>
                                      </p:cBhvr>
                                      <p:to>
                                        <p:strVal val="visible"/>
                                      </p:to>
                                    </p:set>
                                    <p:animEffect transition="in" filter="fade">
                                      <p:cBhvr>
                                        <p:cTn id="62" dur="2000"/>
                                        <p:tgtEl>
                                          <p:spTgt spid="21">
                                            <p:txEl>
                                              <p:pRg st="1" end="1"/>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06375"/>
            <a:ext cx="33924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23520" y="1260908"/>
            <a:ext cx="9591040" cy="677108"/>
          </a:xfrm>
          <a:prstGeom prst="rect">
            <a:avLst/>
          </a:prstGeom>
          <a:noFill/>
        </p:spPr>
        <p:txBody>
          <a:bodyPr>
            <a:spAutoFit/>
          </a:bodyPr>
          <a:lstStyle/>
          <a:p>
            <a:pPr algn="ctr" eaLnBrk="1" fontAlgn="auto" hangingPunct="1">
              <a:spcBef>
                <a:spcPts val="0"/>
              </a:spcBef>
              <a:spcAft>
                <a:spcPts val="0"/>
              </a:spcAft>
              <a:defRPr/>
            </a:pPr>
            <a:r>
              <a:rPr lang="en-US" sz="3800" b="1" i="1" dirty="0">
                <a:ln w="12700">
                  <a:solidFill>
                    <a:srgbClr val="462571"/>
                  </a:solidFill>
                  <a:prstDash val="solid"/>
                </a:ln>
                <a:solidFill>
                  <a:srgbClr val="6737A7"/>
                </a:solidFill>
                <a:latin typeface="Constantia" panose="02030602050306030303" pitchFamily="18" charset="0"/>
              </a:rPr>
              <a:t>Pâtés for Cats and Kittens</a:t>
            </a:r>
          </a:p>
        </p:txBody>
      </p:sp>
      <p:sp>
        <p:nvSpPr>
          <p:cNvPr id="18" name="TextBox 17"/>
          <p:cNvSpPr txBox="1">
            <a:spLocks noChangeArrowheads="1"/>
          </p:cNvSpPr>
          <p:nvPr/>
        </p:nvSpPr>
        <p:spPr bwMode="auto">
          <a:xfrm>
            <a:off x="2070100" y="1920875"/>
            <a:ext cx="7458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2F2303"/>
                </a:solidFill>
                <a:latin typeface="Cambria" panose="02040503050406030204" pitchFamily="18" charset="0"/>
              </a:rPr>
              <a:t>100% </a:t>
            </a:r>
            <a:r>
              <a:rPr lang="en-US" altLang="en-US" sz="2600" b="1" i="1" dirty="0">
                <a:solidFill>
                  <a:srgbClr val="02535E"/>
                </a:solidFill>
                <a:latin typeface="Cambria" panose="02040503050406030204" pitchFamily="18" charset="0"/>
              </a:rPr>
              <a:t>Grain Free  and Carrageenan Free</a:t>
            </a:r>
          </a:p>
        </p:txBody>
      </p:sp>
      <p:sp>
        <p:nvSpPr>
          <p:cNvPr id="20" name="TextBox 19"/>
          <p:cNvSpPr txBox="1">
            <a:spLocks noChangeArrowheads="1"/>
          </p:cNvSpPr>
          <p:nvPr/>
        </p:nvSpPr>
        <p:spPr bwMode="auto">
          <a:xfrm>
            <a:off x="3779335" y="4624527"/>
            <a:ext cx="50815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02535E"/>
                </a:solidFill>
                <a:latin typeface="Cambria" panose="02040503050406030204" pitchFamily="18" charset="0"/>
              </a:rPr>
              <a:t>Low in Ash, Phosphorus, and Magnesium</a:t>
            </a:r>
            <a:endParaRPr lang="en-US" altLang="en-US" sz="2100" dirty="0">
              <a:solidFill>
                <a:srgbClr val="02535E"/>
              </a:solidFill>
              <a:latin typeface="Cambria" panose="02040503050406030204" pitchFamily="18" charset="0"/>
            </a:endParaRPr>
          </a:p>
        </p:txBody>
      </p:sp>
      <p:sp>
        <p:nvSpPr>
          <p:cNvPr id="21" name="Rectangle 20"/>
          <p:cNvSpPr>
            <a:spLocks noChangeArrowheads="1"/>
          </p:cNvSpPr>
          <p:nvPr/>
        </p:nvSpPr>
        <p:spPr bwMode="auto">
          <a:xfrm>
            <a:off x="75310" y="4610466"/>
            <a:ext cx="41246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i="1" dirty="0">
                <a:solidFill>
                  <a:srgbClr val="7F3214"/>
                </a:solidFill>
                <a:latin typeface="Cambria" panose="02040503050406030204" pitchFamily="18" charset="0"/>
              </a:rPr>
              <a:t>For cats and kittens, </a:t>
            </a:r>
          </a:p>
          <a:p>
            <a:pPr eaLnBrk="1" hangingPunct="1">
              <a:spcBef>
                <a:spcPct val="0"/>
              </a:spcBef>
              <a:buFontTx/>
              <a:buNone/>
            </a:pPr>
            <a:r>
              <a:rPr lang="en-US" altLang="en-US" sz="2000" b="1" i="1" dirty="0">
                <a:solidFill>
                  <a:srgbClr val="7F3214"/>
                </a:solidFill>
                <a:latin typeface="Cambria" panose="02040503050406030204" pitchFamily="18" charset="0"/>
              </a:rPr>
              <a:t>available in 5.5 </a:t>
            </a:r>
            <a:r>
              <a:rPr lang="en-US" altLang="en-US" sz="2000" b="1" i="1" dirty="0" err="1">
                <a:solidFill>
                  <a:srgbClr val="7F3214"/>
                </a:solidFill>
                <a:latin typeface="Cambria" panose="02040503050406030204" pitchFamily="18" charset="0"/>
              </a:rPr>
              <a:t>oz</a:t>
            </a:r>
            <a:r>
              <a:rPr lang="en-US" altLang="en-US" sz="2000" b="1" i="1" dirty="0">
                <a:solidFill>
                  <a:srgbClr val="7F3214"/>
                </a:solidFill>
                <a:latin typeface="Cambria" panose="02040503050406030204" pitchFamily="18" charset="0"/>
              </a:rPr>
              <a:t> (156 g) cans</a:t>
            </a:r>
          </a:p>
        </p:txBody>
      </p:sp>
      <p:sp>
        <p:nvSpPr>
          <p:cNvPr id="22" name="Rectangle 21"/>
          <p:cNvSpPr/>
          <p:nvPr/>
        </p:nvSpPr>
        <p:spPr>
          <a:xfrm>
            <a:off x="64424" y="3263337"/>
            <a:ext cx="7581769" cy="1200329"/>
          </a:xfrm>
          <a:prstGeom prst="rect">
            <a:avLst/>
          </a:prstGeom>
        </p:spPr>
        <p:txBody>
          <a:bodyPr numCol="2">
            <a:spAutoFit/>
          </a:bodyPr>
          <a:lstStyle/>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Ocean Fish &amp; 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Sardine &amp; Ocean Fish</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Pork Liver &amp; 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Chicken</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Chicken &amp; Liver</a:t>
            </a:r>
          </a:p>
          <a:p>
            <a:pPr marL="457200" indent="-457200" eaLnBrk="1" fontAlgn="auto" hangingPunct="1">
              <a:spcBef>
                <a:spcPts val="0"/>
              </a:spcBef>
              <a:spcAft>
                <a:spcPts val="0"/>
              </a:spcAft>
              <a:buFont typeface="Arial" panose="020B0604020202020204" pitchFamily="34" charset="0"/>
              <a:buChar char="•"/>
              <a:defRPr/>
            </a:pPr>
            <a:r>
              <a:rPr lang="en-US" sz="2400" b="1" i="1" dirty="0">
                <a:solidFill>
                  <a:srgbClr val="2F2303"/>
                </a:solidFill>
                <a:latin typeface="Cambria" panose="02040503050406030204" pitchFamily="18" charset="0"/>
              </a:rPr>
              <a:t>Mackerel &amp; Sardine</a:t>
            </a:r>
          </a:p>
        </p:txBody>
      </p:sp>
      <p:sp>
        <p:nvSpPr>
          <p:cNvPr id="3" name="Rectangle 2"/>
          <p:cNvSpPr>
            <a:spLocks noChangeArrowheads="1"/>
          </p:cNvSpPr>
          <p:nvPr/>
        </p:nvSpPr>
        <p:spPr bwMode="auto">
          <a:xfrm>
            <a:off x="533400" y="2752725"/>
            <a:ext cx="2349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u="sng" dirty="0">
                <a:solidFill>
                  <a:srgbClr val="7030A0"/>
                </a:solidFill>
                <a:latin typeface="Cambria" panose="02040503050406030204" pitchFamily="18" charset="0"/>
              </a:rPr>
              <a:t>Six Formulas:</a:t>
            </a:r>
          </a:p>
        </p:txBody>
      </p:sp>
      <p:sp>
        <p:nvSpPr>
          <p:cNvPr id="4" name="Rectangle 3"/>
          <p:cNvSpPr>
            <a:spLocks noChangeArrowheads="1"/>
          </p:cNvSpPr>
          <p:nvPr/>
        </p:nvSpPr>
        <p:spPr bwMode="auto">
          <a:xfrm>
            <a:off x="1985963" y="2357438"/>
            <a:ext cx="780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dirty="0">
                <a:solidFill>
                  <a:srgbClr val="460D00"/>
                </a:solidFill>
                <a:latin typeface="Cambria" panose="02040503050406030204" pitchFamily="18" charset="0"/>
              </a:rPr>
              <a:t>no ingredients from China or Southeast Asia</a:t>
            </a:r>
          </a:p>
        </p:txBody>
      </p:sp>
      <p:pic>
        <p:nvPicPr>
          <p:cNvPr id="23" name="Picture 2" descr="C:\Users\Nathalie\Documents\Nexpet\GMCN\Images\uris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713" y="3752850"/>
            <a:ext cx="847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a:spLocks noChangeArrowheads="1"/>
          </p:cNvSpPr>
          <p:nvPr/>
        </p:nvSpPr>
        <p:spPr bwMode="auto">
          <a:xfrm>
            <a:off x="6153150" y="2930525"/>
            <a:ext cx="3498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02535E"/>
                </a:solidFill>
                <a:latin typeface="Cambria" panose="02040503050406030204" pitchFamily="18" charset="0"/>
              </a:rPr>
              <a:t>All our cat </a:t>
            </a:r>
          </a:p>
          <a:p>
            <a:pPr algn="ctr" eaLnBrk="1" hangingPunct="1">
              <a:spcBef>
                <a:spcPct val="0"/>
              </a:spcBef>
              <a:buFontTx/>
              <a:buNone/>
            </a:pPr>
            <a:r>
              <a:rPr lang="en-US" altLang="en-US" sz="2400" b="1" i="1" dirty="0">
                <a:solidFill>
                  <a:srgbClr val="02535E"/>
                </a:solidFill>
                <a:latin typeface="Cambria" panose="02040503050406030204" pitchFamily="18" charset="0"/>
              </a:rPr>
              <a:t>foods are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800" y="5332413"/>
            <a:ext cx="304958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4663" y="5334000"/>
            <a:ext cx="30368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1850" y="5351463"/>
            <a:ext cx="2979738"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74320" y="1915152"/>
            <a:ext cx="2408890" cy="492443"/>
          </a:xfrm>
          <a:prstGeom prst="rect">
            <a:avLst/>
          </a:prstGeom>
        </p:spPr>
        <p:txBody>
          <a:bodyPr>
            <a:spAutoFit/>
          </a:bodyPr>
          <a:lstStyle/>
          <a:p>
            <a:pPr algn="ctr" eaLnBrk="1" fontAlgn="auto" hangingPunct="1">
              <a:spcBef>
                <a:spcPts val="0"/>
              </a:spcBef>
              <a:spcAft>
                <a:spcPts val="0"/>
              </a:spcAft>
              <a:defRPr/>
            </a:pPr>
            <a:r>
              <a:rPr lang="en-US" sz="2600" b="1" i="1" dirty="0">
                <a:solidFill>
                  <a:srgbClr val="2F2303"/>
                </a:solidFill>
                <a:latin typeface="Cambria" panose="02040503050406030204" pitchFamily="18" charset="0"/>
              </a:rPr>
              <a:t>Made in </a:t>
            </a:r>
            <a:r>
              <a:rPr lang="en-US" sz="2600" b="1" i="1" dirty="0">
                <a:ln w="12700">
                  <a:solidFill>
                    <a:schemeClr val="tx1"/>
                  </a:solidFill>
                  <a:prstDash val="solid"/>
                </a:ln>
                <a:solidFill>
                  <a:srgbClr val="FF0000"/>
                </a:solidFill>
                <a:latin typeface="Cambria" panose="02040503050406030204" pitchFamily="18" charset="0"/>
              </a:rPr>
              <a:t>U</a:t>
            </a:r>
            <a:r>
              <a:rPr lang="en-US" sz="2600" b="1" i="1" dirty="0">
                <a:ln w="12700">
                  <a:solidFill>
                    <a:schemeClr val="tx1"/>
                  </a:solidFill>
                  <a:prstDash val="solid"/>
                </a:ln>
                <a:solidFill>
                  <a:schemeClr val="bg1"/>
                </a:solidFill>
                <a:latin typeface="Cambria" panose="02040503050406030204" pitchFamily="18" charset="0"/>
              </a:rPr>
              <a:t>S</a:t>
            </a:r>
            <a:r>
              <a:rPr lang="en-US" sz="2600" b="1" i="1" dirty="0">
                <a:ln w="12700">
                  <a:solidFill>
                    <a:schemeClr val="tx1"/>
                  </a:solidFill>
                  <a:prstDash val="solid"/>
                </a:ln>
                <a:solidFill>
                  <a:schemeClr val="tx2"/>
                </a:solidFill>
                <a:latin typeface="Cambria" panose="02040503050406030204" pitchFamily="18" charset="0"/>
              </a:rPr>
              <a:t>A</a:t>
            </a:r>
          </a:p>
        </p:txBody>
      </p:sp>
      <p:sp>
        <p:nvSpPr>
          <p:cNvPr id="5" name="Slide Number Placeholder 4">
            <a:extLst>
              <a:ext uri="{FF2B5EF4-FFF2-40B4-BE49-F238E27FC236}">
                <a16:creationId xmlns:a16="http://schemas.microsoft.com/office/drawing/2014/main" id="{087160DE-7A72-4611-B5D9-7307F240068F}"/>
              </a:ext>
            </a:extLst>
          </p:cNvPr>
          <p:cNvSpPr>
            <a:spLocks noGrp="1"/>
          </p:cNvSpPr>
          <p:nvPr>
            <p:ph type="sldNum" sz="quarter" idx="12"/>
          </p:nvPr>
        </p:nvSpPr>
        <p:spPr/>
        <p:txBody>
          <a:bodyPr/>
          <a:lstStyle/>
          <a:p>
            <a:fld id="{5381D904-3104-4963-AE3F-69835CADBB4D}" type="slidenum">
              <a:rPr lang="en-US" smtClean="0"/>
              <a:t>82</a:t>
            </a:fld>
            <a:endParaRPr lang="en-US"/>
          </a:p>
        </p:txBody>
      </p:sp>
    </p:spTree>
    <p:extLst>
      <p:ext uri="{BB962C8B-B14F-4D97-AF65-F5344CB8AC3E}">
        <p14:creationId xmlns:p14="http://schemas.microsoft.com/office/powerpoint/2010/main" val="1646114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20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20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fade">
                                      <p:cBhvr>
                                        <p:cTn id="30" dur="1500"/>
                                        <p:tgtEl>
                                          <p:spTgt spid="2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animEffect transition="in" filter="fade">
                                      <p:cBhvr>
                                        <p:cTn id="33" dur="1500"/>
                                        <p:tgtEl>
                                          <p:spTgt spid="22">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xEl>
                                              <p:pRg st="2" end="2"/>
                                            </p:txEl>
                                          </p:spTgt>
                                        </p:tgtEl>
                                        <p:attrNameLst>
                                          <p:attrName>style.visibility</p:attrName>
                                        </p:attrNameLst>
                                      </p:cBhvr>
                                      <p:to>
                                        <p:strVal val="visible"/>
                                      </p:to>
                                    </p:set>
                                    <p:animEffect transition="in" filter="fade">
                                      <p:cBhvr>
                                        <p:cTn id="36" dur="1500"/>
                                        <p:tgtEl>
                                          <p:spTgt spid="22">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animEffect transition="in" filter="fade">
                                      <p:cBhvr>
                                        <p:cTn id="39" dur="1500"/>
                                        <p:tgtEl>
                                          <p:spTgt spid="22">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xEl>
                                              <p:pRg st="4" end="4"/>
                                            </p:txEl>
                                          </p:spTgt>
                                        </p:tgtEl>
                                        <p:attrNameLst>
                                          <p:attrName>style.visibility</p:attrName>
                                        </p:attrNameLst>
                                      </p:cBhvr>
                                      <p:to>
                                        <p:strVal val="visible"/>
                                      </p:to>
                                    </p:set>
                                    <p:animEffect transition="in" filter="fade">
                                      <p:cBhvr>
                                        <p:cTn id="42" dur="1500"/>
                                        <p:tgtEl>
                                          <p:spTgt spid="22">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fade">
                                      <p:cBhvr>
                                        <p:cTn id="45" dur="1500"/>
                                        <p:tgtEl>
                                          <p:spTgt spid="2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2000"/>
                                        <p:tgtEl>
                                          <p:spTgt spid="24">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xEl>
                                              <p:pRg st="1" end="1"/>
                                            </p:txEl>
                                          </p:spTgt>
                                        </p:tgtEl>
                                        <p:attrNameLst>
                                          <p:attrName>style.visibility</p:attrName>
                                        </p:attrNameLst>
                                      </p:cBhvr>
                                      <p:to>
                                        <p:strVal val="visible"/>
                                      </p:to>
                                    </p:set>
                                    <p:animEffect transition="in" filter="fade">
                                      <p:cBhvr>
                                        <p:cTn id="53" dur="2000"/>
                                        <p:tgtEl>
                                          <p:spTgt spid="24">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0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fade">
                                      <p:cBhvr>
                                        <p:cTn id="59" dur="2000"/>
                                        <p:tgtEl>
                                          <p:spTgt spid="21">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xEl>
                                              <p:pRg st="1" end="1"/>
                                            </p:txEl>
                                          </p:spTgt>
                                        </p:tgtEl>
                                        <p:attrNameLst>
                                          <p:attrName>style.visibility</p:attrName>
                                        </p:attrNameLst>
                                      </p:cBhvr>
                                      <p:to>
                                        <p:strVal val="visible"/>
                                      </p:to>
                                    </p:set>
                                    <p:animEffect transition="in" filter="fade">
                                      <p:cBhvr>
                                        <p:cTn id="62" dur="2000"/>
                                        <p:tgtEl>
                                          <p:spTgt spid="21">
                                            <p:txEl>
                                              <p:pRg st="1" end="1"/>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304800" y="1622586"/>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Chicken Dinner:</a:t>
            </a:r>
          </a:p>
        </p:txBody>
      </p:sp>
      <p:sp>
        <p:nvSpPr>
          <p:cNvPr id="10" name="Rectangle 9"/>
          <p:cNvSpPr>
            <a:spLocks noChangeArrowheads="1"/>
          </p:cNvSpPr>
          <p:nvPr/>
        </p:nvSpPr>
        <p:spPr bwMode="auto">
          <a:xfrm>
            <a:off x="279400" y="2165350"/>
            <a:ext cx="5359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Chicken, chicken broth, pork liver, mackerel, sardines, natural chicken liver flavor, agar-agar, calcium carbonate, choline 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vitamin D3 supplement, vitamin B12 supplement, ethylenediamine dihydroiodide, folic acid.</a:t>
            </a:r>
          </a:p>
        </p:txBody>
      </p:sp>
      <p:sp>
        <p:nvSpPr>
          <p:cNvPr id="11" name="Rectangle 10"/>
          <p:cNvSpPr>
            <a:spLocks noChangeArrowheads="1"/>
          </p:cNvSpPr>
          <p:nvPr/>
        </p:nvSpPr>
        <p:spPr bwMode="auto">
          <a:xfrm>
            <a:off x="5634038" y="3414713"/>
            <a:ext cx="33178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5645150" y="4945063"/>
            <a:ext cx="3041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1066800" y="5869016"/>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0038" y="1657350"/>
            <a:ext cx="35258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338B320-AA39-4135-B72C-75DFF23002E1}"/>
              </a:ext>
            </a:extLst>
          </p:cNvPr>
          <p:cNvSpPr>
            <a:spLocks noGrp="1"/>
          </p:cNvSpPr>
          <p:nvPr>
            <p:ph type="sldNum" sz="quarter" idx="12"/>
          </p:nvPr>
        </p:nvSpPr>
        <p:spPr/>
        <p:txBody>
          <a:bodyPr/>
          <a:lstStyle/>
          <a:p>
            <a:fld id="{5381D904-3104-4963-AE3F-69835CADBB4D}" type="slidenum">
              <a:rPr lang="en-US" smtClean="0"/>
              <a:t>83</a:t>
            </a:fld>
            <a:endParaRPr lang="en-US"/>
          </a:p>
        </p:txBody>
      </p:sp>
    </p:spTree>
    <p:extLst>
      <p:ext uri="{BB962C8B-B14F-4D97-AF65-F5344CB8AC3E}">
        <p14:creationId xmlns:p14="http://schemas.microsoft.com/office/powerpoint/2010/main" val="3646345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3749619" y="1660888"/>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Chicken &amp; Liver:</a:t>
            </a:r>
          </a:p>
        </p:txBody>
      </p:sp>
      <p:sp>
        <p:nvSpPr>
          <p:cNvPr id="10" name="Rectangle 9"/>
          <p:cNvSpPr>
            <a:spLocks noChangeArrowheads="1"/>
          </p:cNvSpPr>
          <p:nvPr/>
        </p:nvSpPr>
        <p:spPr bwMode="auto">
          <a:xfrm>
            <a:off x="3724275" y="2203450"/>
            <a:ext cx="513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Chicken, pork liver, chicken broth, mackerel, sardines, natural chicken liver flavor, agar-agar, calcium carbonate, choline 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vitamin D3 supplement, vitamin B12 supplement, ethylenediamine dihydroiodide, folic acid.</a:t>
            </a:r>
          </a:p>
        </p:txBody>
      </p:sp>
      <p:sp>
        <p:nvSpPr>
          <p:cNvPr id="11" name="Rectangle 10"/>
          <p:cNvSpPr>
            <a:spLocks noChangeArrowheads="1"/>
          </p:cNvSpPr>
          <p:nvPr/>
        </p:nvSpPr>
        <p:spPr bwMode="auto">
          <a:xfrm>
            <a:off x="433388" y="3622675"/>
            <a:ext cx="33162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444500" y="5153025"/>
            <a:ext cx="30400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4143736" y="5898099"/>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19275"/>
            <a:ext cx="3429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975B2C0-6FDB-4FAE-9B89-4540F643EAD8}"/>
              </a:ext>
            </a:extLst>
          </p:cNvPr>
          <p:cNvSpPr>
            <a:spLocks noGrp="1"/>
          </p:cNvSpPr>
          <p:nvPr>
            <p:ph type="sldNum" sz="quarter" idx="12"/>
          </p:nvPr>
        </p:nvSpPr>
        <p:spPr/>
        <p:txBody>
          <a:bodyPr/>
          <a:lstStyle/>
          <a:p>
            <a:fld id="{5381D904-3104-4963-AE3F-69835CADBB4D}" type="slidenum">
              <a:rPr lang="en-US" smtClean="0"/>
              <a:t>84</a:t>
            </a:fld>
            <a:endParaRPr lang="en-US"/>
          </a:p>
        </p:txBody>
      </p:sp>
    </p:spTree>
    <p:extLst>
      <p:ext uri="{BB962C8B-B14F-4D97-AF65-F5344CB8AC3E}">
        <p14:creationId xmlns:p14="http://schemas.microsoft.com/office/powerpoint/2010/main" val="732101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3657544" y="1692638"/>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Ocean Fish &amp; Chicken:</a:t>
            </a:r>
          </a:p>
        </p:txBody>
      </p:sp>
      <p:sp>
        <p:nvSpPr>
          <p:cNvPr id="10" name="Rectangle 9"/>
          <p:cNvSpPr>
            <a:spLocks noChangeArrowheads="1"/>
          </p:cNvSpPr>
          <p:nvPr/>
        </p:nvSpPr>
        <p:spPr bwMode="auto">
          <a:xfrm>
            <a:off x="3632200" y="2235200"/>
            <a:ext cx="5207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Mackerel, chicken, chicken broth, sardines, pork liver, natural chicken liver flavor, agar-agar, calcium carbonate, choline 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vitamin D3 supplement, vitamin B12 supplement, ethylenediamine dihydroiodide, folic acid.</a:t>
            </a:r>
          </a:p>
        </p:txBody>
      </p:sp>
      <p:sp>
        <p:nvSpPr>
          <p:cNvPr id="11" name="Rectangle 10"/>
          <p:cNvSpPr>
            <a:spLocks noChangeArrowheads="1"/>
          </p:cNvSpPr>
          <p:nvPr/>
        </p:nvSpPr>
        <p:spPr bwMode="auto">
          <a:xfrm>
            <a:off x="341313" y="3654425"/>
            <a:ext cx="33162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352425" y="5184775"/>
            <a:ext cx="30400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4267200" y="5897121"/>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25" y="1876425"/>
            <a:ext cx="3471184"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A29DA50-6A1A-4BD5-8CD6-94430B71AE54}"/>
              </a:ext>
            </a:extLst>
          </p:cNvPr>
          <p:cNvSpPr>
            <a:spLocks noGrp="1"/>
          </p:cNvSpPr>
          <p:nvPr>
            <p:ph type="sldNum" sz="quarter" idx="12"/>
          </p:nvPr>
        </p:nvSpPr>
        <p:spPr/>
        <p:txBody>
          <a:bodyPr/>
          <a:lstStyle/>
          <a:p>
            <a:fld id="{5381D904-3104-4963-AE3F-69835CADBB4D}" type="slidenum">
              <a:rPr lang="en-US" smtClean="0"/>
              <a:t>85</a:t>
            </a:fld>
            <a:endParaRPr lang="en-US"/>
          </a:p>
        </p:txBody>
      </p:sp>
    </p:spTree>
    <p:extLst>
      <p:ext uri="{BB962C8B-B14F-4D97-AF65-F5344CB8AC3E}">
        <p14:creationId xmlns:p14="http://schemas.microsoft.com/office/powerpoint/2010/main" val="1360816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482600" y="1667036"/>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Sardine &amp; Ocean Fish:</a:t>
            </a:r>
          </a:p>
        </p:txBody>
      </p:sp>
      <p:sp>
        <p:nvSpPr>
          <p:cNvPr id="10" name="Rectangle 9"/>
          <p:cNvSpPr>
            <a:spLocks noChangeArrowheads="1"/>
          </p:cNvSpPr>
          <p:nvPr/>
        </p:nvSpPr>
        <p:spPr bwMode="auto">
          <a:xfrm>
            <a:off x="436563" y="2220913"/>
            <a:ext cx="505460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900" dirty="0">
                <a:solidFill>
                  <a:srgbClr val="543019"/>
                </a:solidFill>
                <a:latin typeface="Times New Roman" panose="02020603050405020304" pitchFamily="18" charset="0"/>
                <a:cs typeface="Times New Roman" panose="02020603050405020304" pitchFamily="18" charset="0"/>
              </a:rPr>
              <a:t>Sardines, Mackerel, Chicken Broth, Chicken, Pork Liver, Natural Chicken Liver Flavor, Agar-agar, Calcium Carbonate, Choline 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Vitamin D3 Supplement, Vitamin B12 Supplement, Ethylenediamine </a:t>
            </a:r>
            <a:r>
              <a:rPr lang="en-US" altLang="en-US" sz="1900" dirty="0" err="1">
                <a:solidFill>
                  <a:srgbClr val="543019"/>
                </a:solidFill>
                <a:latin typeface="Times New Roman" panose="02020603050405020304" pitchFamily="18" charset="0"/>
                <a:cs typeface="Times New Roman" panose="02020603050405020304" pitchFamily="18" charset="0"/>
              </a:rPr>
              <a:t>Dihydroiodide</a:t>
            </a:r>
            <a:r>
              <a:rPr lang="en-US" altLang="en-US" sz="1900" dirty="0">
                <a:solidFill>
                  <a:srgbClr val="543019"/>
                </a:solidFill>
                <a:latin typeface="Times New Roman" panose="02020603050405020304" pitchFamily="18" charset="0"/>
                <a:cs typeface="Times New Roman" panose="02020603050405020304" pitchFamily="18" charset="0"/>
              </a:rPr>
              <a:t>, Folic Acid.</a:t>
            </a:r>
          </a:p>
        </p:txBody>
      </p:sp>
      <p:sp>
        <p:nvSpPr>
          <p:cNvPr id="11" name="Rectangle 10"/>
          <p:cNvSpPr>
            <a:spLocks noChangeArrowheads="1"/>
          </p:cNvSpPr>
          <p:nvPr/>
        </p:nvSpPr>
        <p:spPr bwMode="auto">
          <a:xfrm>
            <a:off x="5643563" y="3454400"/>
            <a:ext cx="33178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5654675" y="4984750"/>
            <a:ext cx="3041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1018830" y="6099803"/>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3375" y="1804988"/>
            <a:ext cx="35258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023F316-19AD-4253-AC39-9372D9813366}"/>
              </a:ext>
            </a:extLst>
          </p:cNvPr>
          <p:cNvSpPr>
            <a:spLocks noGrp="1"/>
          </p:cNvSpPr>
          <p:nvPr>
            <p:ph type="sldNum" sz="quarter" idx="12"/>
          </p:nvPr>
        </p:nvSpPr>
        <p:spPr/>
        <p:txBody>
          <a:bodyPr/>
          <a:lstStyle/>
          <a:p>
            <a:fld id="{5381D904-3104-4963-AE3F-69835CADBB4D}" type="slidenum">
              <a:rPr lang="en-US" smtClean="0"/>
              <a:t>86</a:t>
            </a:fld>
            <a:endParaRPr lang="en-US"/>
          </a:p>
        </p:txBody>
      </p:sp>
    </p:spTree>
    <p:extLst>
      <p:ext uri="{BB962C8B-B14F-4D97-AF65-F5344CB8AC3E}">
        <p14:creationId xmlns:p14="http://schemas.microsoft.com/office/powerpoint/2010/main" val="1518068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3835344" y="1631979"/>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Pork Liver &amp; Chicken:</a:t>
            </a:r>
          </a:p>
        </p:txBody>
      </p:sp>
      <p:sp>
        <p:nvSpPr>
          <p:cNvPr id="10" name="Rectangle 9"/>
          <p:cNvSpPr>
            <a:spLocks noChangeArrowheads="1"/>
          </p:cNvSpPr>
          <p:nvPr/>
        </p:nvSpPr>
        <p:spPr bwMode="auto">
          <a:xfrm>
            <a:off x="3810000" y="2174875"/>
            <a:ext cx="513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Pork liver, chicken, chicken broth, mackerel, sardines, natural chicken liver flavor, agar-agar, calcium carbonate, choline 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vitamin D3 supplement, vitamin B12 supplement, ethylenediamine dihydroiodide, folic acid.</a:t>
            </a:r>
          </a:p>
        </p:txBody>
      </p:sp>
      <p:sp>
        <p:nvSpPr>
          <p:cNvPr id="11" name="Rectangle 10"/>
          <p:cNvSpPr>
            <a:spLocks noChangeArrowheads="1"/>
          </p:cNvSpPr>
          <p:nvPr/>
        </p:nvSpPr>
        <p:spPr bwMode="auto">
          <a:xfrm>
            <a:off x="519113" y="3594100"/>
            <a:ext cx="33162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530225" y="5124450"/>
            <a:ext cx="30400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4321536" y="5826302"/>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775" y="1738313"/>
            <a:ext cx="363696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5143CF9-7AC3-4DE2-9674-3B550681D036}"/>
              </a:ext>
            </a:extLst>
          </p:cNvPr>
          <p:cNvSpPr>
            <a:spLocks noGrp="1"/>
          </p:cNvSpPr>
          <p:nvPr>
            <p:ph type="sldNum" sz="quarter" idx="12"/>
          </p:nvPr>
        </p:nvSpPr>
        <p:spPr/>
        <p:txBody>
          <a:bodyPr/>
          <a:lstStyle/>
          <a:p>
            <a:fld id="{5381D904-3104-4963-AE3F-69835CADBB4D}" type="slidenum">
              <a:rPr lang="en-US" smtClean="0"/>
              <a:t>87</a:t>
            </a:fld>
            <a:endParaRPr lang="en-US"/>
          </a:p>
        </p:txBody>
      </p:sp>
    </p:spTree>
    <p:extLst>
      <p:ext uri="{BB962C8B-B14F-4D97-AF65-F5344CB8AC3E}">
        <p14:creationId xmlns:p14="http://schemas.microsoft.com/office/powerpoint/2010/main" val="44315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9638" y="978897"/>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Pâtés for Cats and Kittens Ingredients</a:t>
            </a:r>
          </a:p>
        </p:txBody>
      </p:sp>
      <p:sp>
        <p:nvSpPr>
          <p:cNvPr id="13" name="Rectangle 12"/>
          <p:cNvSpPr/>
          <p:nvPr/>
        </p:nvSpPr>
        <p:spPr>
          <a:xfrm>
            <a:off x="482600" y="1727253"/>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Mackerel &amp; Sardine:</a:t>
            </a:r>
          </a:p>
        </p:txBody>
      </p:sp>
      <p:sp>
        <p:nvSpPr>
          <p:cNvPr id="10" name="Rectangle 9"/>
          <p:cNvSpPr>
            <a:spLocks noChangeArrowheads="1"/>
          </p:cNvSpPr>
          <p:nvPr/>
        </p:nvSpPr>
        <p:spPr bwMode="auto">
          <a:xfrm>
            <a:off x="457200" y="2270125"/>
            <a:ext cx="5511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Mackerel, sardines, chicken broth, chicken, </a:t>
            </a:r>
          </a:p>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pork liver, natural chicken liver flavor,</a:t>
            </a:r>
            <a:br>
              <a:rPr lang="en-US" altLang="en-US" sz="1900">
                <a:solidFill>
                  <a:srgbClr val="460D00"/>
                </a:solidFill>
                <a:latin typeface="Times New Roman" panose="02020603050405020304" pitchFamily="18" charset="0"/>
                <a:cs typeface="Times New Roman" panose="02020603050405020304" pitchFamily="18" charset="0"/>
              </a:rPr>
            </a:br>
            <a:r>
              <a:rPr lang="en-US" altLang="en-US" sz="1900">
                <a:solidFill>
                  <a:srgbClr val="460D00"/>
                </a:solidFill>
                <a:latin typeface="Times New Roman" panose="02020603050405020304" pitchFamily="18" charset="0"/>
                <a:cs typeface="Times New Roman" panose="02020603050405020304" pitchFamily="18" charset="0"/>
              </a:rPr>
              <a:t>agar-agar, calcium carbonate, choline </a:t>
            </a:r>
          </a:p>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chloride, salt, potassium chloride, tricalcium phosphate, taurine, zinc proteinate, iron proteinate, niacin supplement, vitamin E supplement, copper proteinate, sodium selenite, thiamine mononitrate, manganese proteinate, vitamin A supplement, calcium pantothenate, riboflavin supplement, pyridoxine hydrochloride, biotin, </a:t>
            </a:r>
          </a:p>
          <a:p>
            <a:pPr eaLnBrk="1" hangingPunct="1">
              <a:spcBef>
                <a:spcPct val="0"/>
              </a:spcBef>
              <a:buFontTx/>
              <a:buNone/>
            </a:pPr>
            <a:r>
              <a:rPr lang="en-US" altLang="en-US" sz="1900">
                <a:solidFill>
                  <a:srgbClr val="460D00"/>
                </a:solidFill>
                <a:latin typeface="Times New Roman" panose="02020603050405020304" pitchFamily="18" charset="0"/>
                <a:cs typeface="Times New Roman" panose="02020603050405020304" pitchFamily="18" charset="0"/>
              </a:rPr>
              <a:t>vitamin D3 supplement, vitamin B12 supplement, ethylenediamine dihydroiodide, folic acid.</a:t>
            </a:r>
          </a:p>
        </p:txBody>
      </p:sp>
      <p:sp>
        <p:nvSpPr>
          <p:cNvPr id="11" name="Rectangle 10"/>
          <p:cNvSpPr>
            <a:spLocks noChangeArrowheads="1"/>
          </p:cNvSpPr>
          <p:nvPr/>
        </p:nvSpPr>
        <p:spPr bwMode="auto">
          <a:xfrm>
            <a:off x="5732463" y="3540125"/>
            <a:ext cx="33178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11.5%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7%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78% max</a:t>
            </a:r>
          </a:p>
        </p:txBody>
      </p:sp>
      <p:sp>
        <p:nvSpPr>
          <p:cNvPr id="19" name="TextBox 18"/>
          <p:cNvSpPr txBox="1">
            <a:spLocks noChangeArrowheads="1"/>
          </p:cNvSpPr>
          <p:nvPr/>
        </p:nvSpPr>
        <p:spPr bwMode="auto">
          <a:xfrm>
            <a:off x="5743575" y="5070475"/>
            <a:ext cx="3041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1146 kcal/kg (calculated) or 179 kcal/can</a:t>
            </a:r>
          </a:p>
        </p:txBody>
      </p:sp>
      <p:sp>
        <p:nvSpPr>
          <p:cNvPr id="22" name="Rectangle 21"/>
          <p:cNvSpPr/>
          <p:nvPr/>
        </p:nvSpPr>
        <p:spPr>
          <a:xfrm>
            <a:off x="1066856" y="6014265"/>
            <a:ext cx="4107728" cy="523220"/>
          </a:xfrm>
          <a:prstGeom prst="rect">
            <a:avLst/>
          </a:prstGeom>
        </p:spPr>
        <p:txBody>
          <a:bodyPr wrap="none">
            <a:spAutoFit/>
          </a:bodyPr>
          <a:lstStyle/>
          <a:p>
            <a:pPr eaLnBrk="1" fontAlgn="auto" hangingPunct="1">
              <a:spcBef>
                <a:spcPts val="0"/>
              </a:spcBef>
              <a:spcAft>
                <a:spcPts val="0"/>
              </a:spcAft>
              <a:defRPr/>
            </a:pPr>
            <a:r>
              <a:rPr lang="en-US" sz="2800" b="1" i="1" dirty="0">
                <a:solidFill>
                  <a:srgbClr val="02535E"/>
                </a:solidFill>
                <a:latin typeface="Cambria" panose="02040503050406030204" pitchFamily="18" charset="0"/>
              </a:rPr>
              <a:t>Grain Free, </a:t>
            </a:r>
            <a:r>
              <a:rPr lang="en-US" sz="2800" b="1" i="1" dirty="0">
                <a:solidFill>
                  <a:srgbClr val="2F2303"/>
                </a:solidFill>
                <a:latin typeface="Cambria" panose="02040503050406030204" pitchFamily="18" charset="0"/>
              </a:rPr>
              <a:t>Made in </a:t>
            </a:r>
            <a:r>
              <a:rPr lang="en-US" sz="2800" b="1" i="1" dirty="0">
                <a:ln w="12700">
                  <a:solidFill>
                    <a:schemeClr val="tx1"/>
                  </a:solidFill>
                  <a:prstDash val="solid"/>
                </a:ln>
                <a:solidFill>
                  <a:srgbClr val="FF0000"/>
                </a:solidFill>
                <a:latin typeface="Cambria" panose="02040503050406030204" pitchFamily="18" charset="0"/>
              </a:rPr>
              <a:t>U</a:t>
            </a:r>
            <a:r>
              <a:rPr lang="en-US" sz="2800" b="1" i="1" dirty="0">
                <a:ln w="12700">
                  <a:solidFill>
                    <a:schemeClr val="tx1"/>
                  </a:solidFill>
                  <a:prstDash val="solid"/>
                </a:ln>
                <a:solidFill>
                  <a:schemeClr val="bg1"/>
                </a:solidFill>
                <a:latin typeface="Cambria" panose="02040503050406030204" pitchFamily="18" charset="0"/>
              </a:rPr>
              <a:t>S</a:t>
            </a:r>
            <a:r>
              <a:rPr lang="en-US" sz="2800" b="1" i="1" dirty="0">
                <a:ln w="12700">
                  <a:solidFill>
                    <a:schemeClr val="tx1"/>
                  </a:solidFill>
                  <a:prstDash val="solid"/>
                </a:ln>
                <a:solidFill>
                  <a:schemeClr val="tx2"/>
                </a:solidFill>
                <a:latin typeface="Cambria" panose="02040503050406030204" pitchFamily="18" charset="0"/>
              </a:rPr>
              <a:t>A</a:t>
            </a:r>
            <a:r>
              <a:rPr lang="en-US" sz="2800" b="1" i="1" dirty="0">
                <a:solidFill>
                  <a:srgbClr val="02535E"/>
                </a:solidFill>
                <a:latin typeface="Cambria" panose="02040503050406030204" pitchFamily="18" charset="0"/>
              </a:rPr>
              <a:t> </a:t>
            </a:r>
            <a:endParaRPr lang="en-US" sz="2800" dirty="0">
              <a:solidFill>
                <a:srgbClr val="02535E"/>
              </a:solidFill>
              <a:latin typeface="Cambria" panose="020405030504060302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862138"/>
            <a:ext cx="34258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451E7E06-D50E-4B73-903F-90362504AD97}"/>
              </a:ext>
            </a:extLst>
          </p:cNvPr>
          <p:cNvSpPr>
            <a:spLocks noGrp="1"/>
          </p:cNvSpPr>
          <p:nvPr>
            <p:ph type="sldNum" sz="quarter" idx="12"/>
          </p:nvPr>
        </p:nvSpPr>
        <p:spPr/>
        <p:txBody>
          <a:bodyPr/>
          <a:lstStyle/>
          <a:p>
            <a:fld id="{5381D904-3104-4963-AE3F-69835CADBB4D}" type="slidenum">
              <a:rPr lang="en-US" smtClean="0"/>
              <a:t>88</a:t>
            </a:fld>
            <a:endParaRPr lang="en-US"/>
          </a:p>
        </p:txBody>
      </p:sp>
    </p:spTree>
    <p:extLst>
      <p:ext uri="{BB962C8B-B14F-4D97-AF65-F5344CB8AC3E}">
        <p14:creationId xmlns:p14="http://schemas.microsoft.com/office/powerpoint/2010/main" val="3797869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rrowheads="1"/>
          </p:cNvSpPr>
          <p:nvPr/>
        </p:nvSpPr>
        <p:spPr bwMode="auto">
          <a:xfrm>
            <a:off x="1143000" y="2592388"/>
            <a:ext cx="72247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F3214"/>
                </a:solidFill>
                <a:latin typeface="Cambria" panose="02040503050406030204" pitchFamily="18" charset="0"/>
              </a:rPr>
              <a:t>For adult cats, available in 5.5 </a:t>
            </a:r>
            <a:r>
              <a:rPr lang="en-US" altLang="en-US" sz="2600" b="1" i="1" dirty="0" err="1">
                <a:solidFill>
                  <a:srgbClr val="7F3214"/>
                </a:solidFill>
                <a:latin typeface="Cambria" panose="02040503050406030204" pitchFamily="18" charset="0"/>
              </a:rPr>
              <a:t>oz</a:t>
            </a:r>
            <a:r>
              <a:rPr lang="en-US" altLang="en-US" sz="2600" b="1" i="1" dirty="0">
                <a:solidFill>
                  <a:srgbClr val="7F3214"/>
                </a:solidFill>
                <a:latin typeface="Cambria" panose="02040503050406030204" pitchFamily="18" charset="0"/>
              </a:rPr>
              <a:t> (156 g) cans</a:t>
            </a:r>
          </a:p>
        </p:txBody>
      </p:sp>
      <p:sp>
        <p:nvSpPr>
          <p:cNvPr id="18" name="TextBox 17"/>
          <p:cNvSpPr txBox="1">
            <a:spLocks noChangeArrowheads="1"/>
          </p:cNvSpPr>
          <p:nvPr/>
        </p:nvSpPr>
        <p:spPr bwMode="auto">
          <a:xfrm>
            <a:off x="6143625" y="3225800"/>
            <a:ext cx="2593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solidFill>
                  <a:srgbClr val="02535E"/>
                </a:solidFill>
                <a:latin typeface="Cambria" panose="02040503050406030204" pitchFamily="18" charset="0"/>
              </a:rPr>
              <a:t>Low Phosphorus, </a:t>
            </a:r>
          </a:p>
          <a:p>
            <a:pPr algn="ctr" eaLnBrk="1" hangingPunct="1">
              <a:spcBef>
                <a:spcPct val="0"/>
              </a:spcBef>
              <a:buFontTx/>
              <a:buNone/>
            </a:pPr>
            <a:r>
              <a:rPr lang="en-US" altLang="en-US" sz="2400" b="1" i="1">
                <a:solidFill>
                  <a:srgbClr val="02535E"/>
                </a:solidFill>
                <a:latin typeface="Cambria" panose="02040503050406030204" pitchFamily="18" charset="0"/>
              </a:rPr>
              <a:t>Low Ash, </a:t>
            </a:r>
          </a:p>
          <a:p>
            <a:pPr algn="ctr" eaLnBrk="1" hangingPunct="1">
              <a:spcBef>
                <a:spcPct val="0"/>
              </a:spcBef>
              <a:buFontTx/>
              <a:buNone/>
            </a:pPr>
            <a:r>
              <a:rPr lang="en-US" altLang="en-US" sz="2400" b="1" i="1">
                <a:solidFill>
                  <a:srgbClr val="02535E"/>
                </a:solidFill>
                <a:latin typeface="Cambria" panose="02040503050406030204" pitchFamily="18" charset="0"/>
              </a:rPr>
              <a:t>Low Magnesium</a:t>
            </a:r>
          </a:p>
        </p:txBody>
      </p:sp>
      <p:sp>
        <p:nvSpPr>
          <p:cNvPr id="11" name="TextBox 10"/>
          <p:cNvSpPr txBox="1">
            <a:spLocks noChangeArrowheads="1"/>
          </p:cNvSpPr>
          <p:nvPr/>
        </p:nvSpPr>
        <p:spPr bwMode="auto">
          <a:xfrm>
            <a:off x="481013" y="1658938"/>
            <a:ext cx="8305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i="1" dirty="0">
                <a:solidFill>
                  <a:srgbClr val="2F2303"/>
                </a:solidFill>
                <a:latin typeface="Cambria" panose="02040503050406030204" pitchFamily="18" charset="0"/>
              </a:rPr>
              <a:t>100% </a:t>
            </a:r>
            <a:r>
              <a:rPr lang="en-US" altLang="en-US" sz="2800" b="1" i="1" dirty="0">
                <a:solidFill>
                  <a:srgbClr val="02535E"/>
                </a:solidFill>
                <a:latin typeface="Cambria" panose="02040503050406030204" pitchFamily="18" charset="0"/>
              </a:rPr>
              <a:t>Grain Free </a:t>
            </a:r>
            <a:r>
              <a:rPr lang="en-US" altLang="en-US" sz="2800" b="1" i="1" dirty="0">
                <a:latin typeface="Cambria" panose="02040503050406030204" pitchFamily="18" charset="0"/>
              </a:rPr>
              <a:t>&amp;</a:t>
            </a:r>
            <a:r>
              <a:rPr lang="en-US" altLang="en-US" sz="2800" b="1" i="1" dirty="0">
                <a:solidFill>
                  <a:srgbClr val="02535E"/>
                </a:solidFill>
                <a:latin typeface="Cambria" panose="02040503050406030204" pitchFamily="18" charset="0"/>
              </a:rPr>
              <a:t> Carrageenan Free</a:t>
            </a:r>
            <a:r>
              <a:rPr lang="en-US" altLang="en-US" sz="2800" b="1" i="1" dirty="0">
                <a:solidFill>
                  <a:srgbClr val="2F2303"/>
                </a:solidFill>
                <a:latin typeface="Cambria" panose="02040503050406030204" pitchFamily="18" charset="0"/>
              </a:rPr>
              <a:t> </a:t>
            </a:r>
          </a:p>
          <a:p>
            <a:pPr algn="ctr" eaLnBrk="1" hangingPunct="1">
              <a:spcBef>
                <a:spcPct val="0"/>
              </a:spcBef>
              <a:buFontTx/>
              <a:buNone/>
            </a:pPr>
            <a:r>
              <a:rPr lang="en-US" altLang="en-US" sz="2800" b="1" i="1" dirty="0">
                <a:solidFill>
                  <a:srgbClr val="2F2303"/>
                </a:solidFill>
                <a:latin typeface="Cambria" panose="02040503050406030204" pitchFamily="18" charset="0"/>
              </a:rPr>
              <a:t>Made in Canada</a:t>
            </a:r>
            <a:endParaRPr lang="en-US" altLang="en-US" sz="2800" b="1" dirty="0">
              <a:solidFill>
                <a:srgbClr val="2F2303"/>
              </a:solidFill>
              <a:latin typeface="Cambria" panose="02040503050406030204" pitchFamily="18" charset="0"/>
            </a:endParaRPr>
          </a:p>
        </p:txBody>
      </p:sp>
      <p:sp>
        <p:nvSpPr>
          <p:cNvPr id="2" name="Rectangle 1"/>
          <p:cNvSpPr>
            <a:spLocks noChangeArrowheads="1"/>
          </p:cNvSpPr>
          <p:nvPr/>
        </p:nvSpPr>
        <p:spPr bwMode="auto">
          <a:xfrm>
            <a:off x="202746" y="3087688"/>
            <a:ext cx="5775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3000" b="1" i="1" dirty="0">
                <a:solidFill>
                  <a:srgbClr val="2F2303"/>
                </a:solidFill>
                <a:latin typeface="Cambria" panose="02040503050406030204" pitchFamily="18" charset="0"/>
              </a:rPr>
              <a:t>Chicken Dinner</a:t>
            </a:r>
          </a:p>
          <a:p>
            <a:pPr eaLnBrk="1" hangingPunct="1">
              <a:spcBef>
                <a:spcPct val="0"/>
              </a:spcBef>
            </a:pPr>
            <a:r>
              <a:rPr lang="en-US" altLang="en-US" sz="3000" b="1" i="1" dirty="0">
                <a:solidFill>
                  <a:srgbClr val="2F2303"/>
                </a:solidFill>
                <a:latin typeface="Cambria" panose="02040503050406030204" pitchFamily="18" charset="0"/>
              </a:rPr>
              <a:t>Salmon Dinner</a:t>
            </a:r>
          </a:p>
          <a:p>
            <a:pPr eaLnBrk="1" hangingPunct="1">
              <a:spcBef>
                <a:spcPct val="0"/>
              </a:spcBef>
            </a:pPr>
            <a:r>
              <a:rPr lang="en-US" altLang="en-US" sz="3000" b="1" i="1" dirty="0">
                <a:solidFill>
                  <a:srgbClr val="2F2303"/>
                </a:solidFill>
                <a:latin typeface="Cambria" panose="02040503050406030204" pitchFamily="18" charset="0"/>
              </a:rPr>
              <a:t>Whitefish &amp; Chicken Dinner</a:t>
            </a:r>
          </a:p>
        </p:txBody>
      </p:sp>
      <p:pic>
        <p:nvPicPr>
          <p:cNvPr id="12" name="Picture 2" descr="C:\Users\Nathalie\Documents\Nexpet\GMCN\Images\urist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5949950"/>
            <a:ext cx="8461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4529138" y="6073775"/>
            <a:ext cx="3500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solidFill>
                  <a:srgbClr val="2F2303"/>
                </a:solidFill>
                <a:latin typeface="Cambria" panose="02040503050406030204" pitchFamily="18" charset="0"/>
              </a:rPr>
              <a:t>All our cat foods are </a:t>
            </a:r>
          </a:p>
        </p:txBody>
      </p:sp>
      <p:sp>
        <p:nvSpPr>
          <p:cNvPr id="14" name="Rectangle 13"/>
          <p:cNvSpPr>
            <a:spLocks noChangeArrowheads="1"/>
          </p:cNvSpPr>
          <p:nvPr/>
        </p:nvSpPr>
        <p:spPr bwMode="auto">
          <a:xfrm>
            <a:off x="8367713" y="6073775"/>
            <a:ext cx="100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solidFill>
                  <a:srgbClr val="2F2303"/>
                </a:solidFill>
                <a:latin typeface="Cambria" panose="02040503050406030204" pitchFamily="18" charset="0"/>
              </a:rPr>
              <a:t>!</a:t>
            </a:r>
          </a:p>
        </p:txBody>
      </p:sp>
      <p:sp>
        <p:nvSpPr>
          <p:cNvPr id="15" name="Rectangle 14"/>
          <p:cNvSpPr/>
          <p:nvPr/>
        </p:nvSpPr>
        <p:spPr>
          <a:xfrm>
            <a:off x="0" y="946871"/>
            <a:ext cx="9591040" cy="677108"/>
          </a:xfrm>
          <a:prstGeom prst="rect">
            <a:avLst/>
          </a:prstGeom>
          <a:noFill/>
        </p:spPr>
        <p:txBody>
          <a:bodyPr>
            <a:spAutoFit/>
          </a:bodyPr>
          <a:lstStyle/>
          <a:p>
            <a:pPr algn="ctr" eaLnBrk="1" fontAlgn="auto" hangingPunct="1">
              <a:spcBef>
                <a:spcPts val="0"/>
              </a:spcBef>
              <a:spcAft>
                <a:spcPts val="0"/>
              </a:spcAft>
              <a:defRPr/>
            </a:pPr>
            <a:r>
              <a:rPr lang="en-US" sz="3800" b="1" i="1" dirty="0">
                <a:ln w="12700">
                  <a:solidFill>
                    <a:srgbClr val="462571"/>
                  </a:solidFill>
                  <a:prstDash val="solid"/>
                </a:ln>
                <a:solidFill>
                  <a:srgbClr val="6737A7"/>
                </a:solidFill>
                <a:latin typeface="Constantia" panose="02030602050306030303" pitchFamily="18" charset="0"/>
              </a:rPr>
              <a:t>Grain Free Slices in Gravy for Cats</a:t>
            </a:r>
          </a:p>
        </p:txBody>
      </p:sp>
      <p:pic>
        <p:nvPicPr>
          <p:cNvPr id="83981"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34925" y="6073775"/>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7F3214"/>
                </a:solidFill>
                <a:latin typeface="Cambria" panose="02040503050406030204" pitchFamily="18" charset="0"/>
              </a:rPr>
              <a:t>Texture is slices “in gravy”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305" y="4614828"/>
            <a:ext cx="3423389" cy="13351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280" y="4613241"/>
            <a:ext cx="3446463" cy="134412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565650"/>
            <a:ext cx="3443179" cy="1342840"/>
          </a:xfrm>
          <a:prstGeom prst="rect">
            <a:avLst/>
          </a:prstGeom>
        </p:spPr>
      </p:pic>
      <p:sp>
        <p:nvSpPr>
          <p:cNvPr id="6" name="Slide Number Placeholder 5">
            <a:extLst>
              <a:ext uri="{FF2B5EF4-FFF2-40B4-BE49-F238E27FC236}">
                <a16:creationId xmlns:a16="http://schemas.microsoft.com/office/drawing/2014/main" id="{B3993710-C86D-42E5-8089-4CD9B8E7FCE0}"/>
              </a:ext>
            </a:extLst>
          </p:cNvPr>
          <p:cNvSpPr>
            <a:spLocks noGrp="1"/>
          </p:cNvSpPr>
          <p:nvPr>
            <p:ph type="sldNum" sz="quarter" idx="12"/>
          </p:nvPr>
        </p:nvSpPr>
        <p:spPr/>
        <p:txBody>
          <a:bodyPr/>
          <a:lstStyle/>
          <a:p>
            <a:fld id="{5381D904-3104-4963-AE3F-69835CADBB4D}" type="slidenum">
              <a:rPr lang="en-US" smtClean="0"/>
              <a:t>89</a:t>
            </a:fld>
            <a:endParaRPr lang="en-US"/>
          </a:p>
        </p:txBody>
      </p:sp>
    </p:spTree>
    <p:extLst>
      <p:ext uri="{BB962C8B-B14F-4D97-AF65-F5344CB8AC3E}">
        <p14:creationId xmlns:p14="http://schemas.microsoft.com/office/powerpoint/2010/main" val="2580162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20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2000"/>
                                        <p:tgtEl>
                                          <p:spTgt spid="1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2000"/>
                                        <p:tgtEl>
                                          <p:spTgt spid="2">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2000"/>
                                        <p:tgtEl>
                                          <p:spTgt spid="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2000"/>
                                        <p:tgtEl>
                                          <p:spTgt spid="2">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2000"/>
                                        <p:tgtEl>
                                          <p:spTgt spid="1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2000"/>
                                        <p:tgtEl>
                                          <p:spTgt spid="14">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0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0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350" y="2667000"/>
            <a:ext cx="2738438"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2762250"/>
            <a:ext cx="2184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6354811"/>
            <a:ext cx="9296400" cy="507831"/>
          </a:xfrm>
          <a:prstGeom prst="rect">
            <a:avLst/>
          </a:prstGeom>
          <a:solidFill>
            <a:srgbClr val="7030A0"/>
          </a:solidFill>
          <a:ln>
            <a:noFill/>
          </a:ln>
        </p:spPr>
        <p:txBody>
          <a:bodyPr>
            <a:spAutoFit/>
          </a:bodyPr>
          <a:lstStyle/>
          <a:p>
            <a:pPr algn="ctr" eaLnBrk="1" fontAlgn="auto" hangingPunct="1">
              <a:spcBef>
                <a:spcPts val="0"/>
              </a:spcBef>
              <a:spcAft>
                <a:spcPts val="0"/>
              </a:spcAft>
              <a:defRPr/>
            </a:pPr>
            <a:r>
              <a:rPr lang="en-US" sz="2700" b="1" i="1" dirty="0">
                <a:ln w="0">
                  <a:noFill/>
                  <a:prstDash val="solid"/>
                </a:ln>
                <a:solidFill>
                  <a:schemeClr val="bg1"/>
                </a:solidFill>
                <a:latin typeface="+mn-lt"/>
              </a:rPr>
              <a:t>ULTRA PREMIUM, ALL NATURAL, 100% OF KIBBLE MADE IN </a:t>
            </a:r>
            <a:r>
              <a:rPr lang="en-US" sz="2700" b="1" i="1" dirty="0">
                <a:ln w="12700">
                  <a:solidFill>
                    <a:schemeClr val="tx1"/>
                  </a:solidFill>
                  <a:prstDash val="solid"/>
                </a:ln>
                <a:solidFill>
                  <a:srgbClr val="FF0000"/>
                </a:solidFill>
                <a:latin typeface="+mn-lt"/>
              </a:rPr>
              <a:t>U</a:t>
            </a:r>
            <a:r>
              <a:rPr lang="en-US" sz="2700" b="1" i="1" dirty="0">
                <a:ln w="12700">
                  <a:solidFill>
                    <a:schemeClr val="tx1"/>
                  </a:solidFill>
                  <a:prstDash val="solid"/>
                </a:ln>
                <a:solidFill>
                  <a:schemeClr val="bg1"/>
                </a:solidFill>
                <a:latin typeface="+mn-lt"/>
              </a:rPr>
              <a:t>S</a:t>
            </a:r>
            <a:r>
              <a:rPr lang="en-US" sz="2700" b="1" i="1" dirty="0">
                <a:ln w="12700">
                  <a:solidFill>
                    <a:schemeClr val="tx1"/>
                  </a:solidFill>
                  <a:prstDash val="solid"/>
                </a:ln>
                <a:solidFill>
                  <a:schemeClr val="tx2"/>
                </a:solidFill>
                <a:latin typeface="+mn-lt"/>
              </a:rPr>
              <a:t>A</a:t>
            </a:r>
          </a:p>
        </p:txBody>
      </p:sp>
      <p:sp>
        <p:nvSpPr>
          <p:cNvPr id="13" name="Rectangle 12"/>
          <p:cNvSpPr>
            <a:spLocks noChangeArrowheads="1"/>
          </p:cNvSpPr>
          <p:nvPr/>
        </p:nvSpPr>
        <p:spPr bwMode="auto">
          <a:xfrm>
            <a:off x="2069432" y="2317871"/>
            <a:ext cx="5364163"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dirty="0">
                <a:solidFill>
                  <a:srgbClr val="7030A0"/>
                </a:solidFill>
                <a:latin typeface="Constantia" panose="02030602050306030303" pitchFamily="18" charset="0"/>
              </a:rPr>
              <a:t>We don’t sell Chewy.com or other websites that undercut you</a:t>
            </a:r>
          </a:p>
          <a:p>
            <a:pPr algn="ctr" eaLnBrk="1" hangingPunct="1">
              <a:spcBef>
                <a:spcPct val="0"/>
              </a:spcBef>
              <a:buFontTx/>
              <a:buNone/>
            </a:pPr>
            <a:endParaRPr lang="en-US" altLang="en-US" sz="1000" b="1" i="1" dirty="0">
              <a:solidFill>
                <a:srgbClr val="7030A0"/>
              </a:solidFill>
              <a:latin typeface="Constantia" panose="02030602050306030303" pitchFamily="18" charset="0"/>
            </a:endParaRPr>
          </a:p>
          <a:p>
            <a:pPr algn="ctr" eaLnBrk="1" hangingPunct="1">
              <a:spcBef>
                <a:spcPct val="0"/>
              </a:spcBef>
              <a:buFontTx/>
              <a:buNone/>
            </a:pPr>
            <a:r>
              <a:rPr lang="en-US" altLang="en-US" sz="2600" b="1" i="1" dirty="0">
                <a:solidFill>
                  <a:srgbClr val="7030A0"/>
                </a:solidFill>
                <a:latin typeface="Constantia" panose="02030602050306030303" pitchFamily="18" charset="0"/>
              </a:rPr>
              <a:t>Internet competition is the biggest threat to brick &amp; mortar retail success</a:t>
            </a:r>
          </a:p>
          <a:p>
            <a:pPr algn="ctr" eaLnBrk="1" hangingPunct="1">
              <a:spcBef>
                <a:spcPct val="0"/>
              </a:spcBef>
              <a:buFontTx/>
              <a:buNone/>
            </a:pPr>
            <a:endParaRPr lang="en-US" altLang="en-US" sz="1000" b="1" i="1" dirty="0">
              <a:solidFill>
                <a:srgbClr val="7030A0"/>
              </a:solidFill>
              <a:latin typeface="Constantia" panose="02030602050306030303" pitchFamily="18" charset="0"/>
            </a:endParaRPr>
          </a:p>
          <a:p>
            <a:pPr algn="ctr" eaLnBrk="1" hangingPunct="1">
              <a:spcBef>
                <a:spcPct val="0"/>
              </a:spcBef>
              <a:buFontTx/>
              <a:buNone/>
            </a:pPr>
            <a:r>
              <a:rPr lang="en-US" altLang="en-US" sz="2600" b="1" i="1" dirty="0">
                <a:solidFill>
                  <a:srgbClr val="7030A0"/>
                </a:solidFill>
                <a:latin typeface="Constantia" panose="02030602050306030303" pitchFamily="18" charset="0"/>
              </a:rPr>
              <a:t>We protect you from websites better than any other brand of pet food</a:t>
            </a:r>
          </a:p>
        </p:txBody>
      </p:sp>
      <p:pic>
        <p:nvPicPr>
          <p:cNvPr id="133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46063"/>
            <a:ext cx="53641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0015703-0ACB-4421-9A87-3B93397ACD5E}"/>
              </a:ext>
            </a:extLst>
          </p:cNvPr>
          <p:cNvSpPr>
            <a:spLocks noGrp="1"/>
          </p:cNvSpPr>
          <p:nvPr>
            <p:ph type="sldNum" sz="quarter" idx="12"/>
          </p:nvPr>
        </p:nvSpPr>
        <p:spPr/>
        <p:txBody>
          <a:bodyPr/>
          <a:lstStyle/>
          <a:p>
            <a:fld id="{5381D904-3104-4963-AE3F-69835CADBB4D}" type="slidenum">
              <a:rPr lang="en-US" smtClean="0"/>
              <a:t>9</a:t>
            </a:fld>
            <a:endParaRPr lang="en-US"/>
          </a:p>
        </p:txBody>
      </p:sp>
    </p:spTree>
    <p:extLst>
      <p:ext uri="{BB962C8B-B14F-4D97-AF65-F5344CB8AC3E}">
        <p14:creationId xmlns:p14="http://schemas.microsoft.com/office/powerpoint/2010/main" val="2972259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1500"/>
                                        <p:tgtEl>
                                          <p:spTgt spid="1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1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86551"/>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Slices in Gravy for Cats Ingredients</a:t>
            </a:r>
          </a:p>
        </p:txBody>
      </p:sp>
      <p:sp>
        <p:nvSpPr>
          <p:cNvPr id="13" name="Rectangle 12"/>
          <p:cNvSpPr/>
          <p:nvPr/>
        </p:nvSpPr>
        <p:spPr>
          <a:xfrm>
            <a:off x="228600" y="1657447"/>
            <a:ext cx="959104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Chicken Slices in Gravy:</a:t>
            </a:r>
          </a:p>
        </p:txBody>
      </p:sp>
      <p:sp>
        <p:nvSpPr>
          <p:cNvPr id="14" name="Rectangle 13"/>
          <p:cNvSpPr>
            <a:spLocks noChangeArrowheads="1"/>
          </p:cNvSpPr>
          <p:nvPr/>
        </p:nvSpPr>
        <p:spPr bwMode="auto">
          <a:xfrm>
            <a:off x="255588" y="2206625"/>
            <a:ext cx="5511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Chicken broth, chicken, chicken liver, dried egg white, potato starch, guar gum, natural flavor, dried egg product, salt, sodium phosphate, calcium carbonate, potassium chloride, minerals (zinc amino acid chelate, iron amino acid chelate, copper amino acid chelate, manganese amino acid chelate, sodium selenite, cobalt amino acid chelate, potassium iodide), vitamins (vitamin E supplement, thiamine mononitrate, niacin supplement, d-calcium </a:t>
            </a:r>
            <a:r>
              <a:rPr lang="en-US" altLang="en-US" sz="1900" dirty="0" err="1">
                <a:solidFill>
                  <a:srgbClr val="460D00"/>
                </a:solidFill>
                <a:latin typeface="Times New Roman" panose="02020603050405020304" pitchFamily="18" charset="0"/>
                <a:cs typeface="Times New Roman" panose="02020603050405020304" pitchFamily="18" charset="0"/>
              </a:rPr>
              <a:t>pantothenate</a:t>
            </a:r>
            <a:r>
              <a:rPr lang="en-US" altLang="en-US" sz="1900" dirty="0">
                <a:solidFill>
                  <a:srgbClr val="460D00"/>
                </a:solidFill>
                <a:latin typeface="Times New Roman" panose="02020603050405020304" pitchFamily="18" charset="0"/>
                <a:cs typeface="Times New Roman" panose="02020603050405020304" pitchFamily="18" charset="0"/>
              </a:rPr>
              <a:t>, pyridoxine hydrochloride, riboflavin supplement, vitamin A supplement, biotin, vitamin D3 supplement, vitamin B12 supplement, folic acid), taurine, choline chloride.</a:t>
            </a:r>
          </a:p>
        </p:txBody>
      </p:sp>
      <p:sp>
        <p:nvSpPr>
          <p:cNvPr id="15" name="Rectangle 14"/>
          <p:cNvSpPr>
            <a:spLocks noChangeArrowheads="1"/>
          </p:cNvSpPr>
          <p:nvPr/>
        </p:nvSpPr>
        <p:spPr bwMode="auto">
          <a:xfrm>
            <a:off x="5767388" y="3578225"/>
            <a:ext cx="3317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8.0%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4.5%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1.5%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82% max</a:t>
            </a:r>
          </a:p>
        </p:txBody>
      </p:sp>
      <p:sp>
        <p:nvSpPr>
          <p:cNvPr id="16" name="TextBox 15"/>
          <p:cNvSpPr txBox="1">
            <a:spLocks noChangeArrowheads="1"/>
          </p:cNvSpPr>
          <p:nvPr/>
        </p:nvSpPr>
        <p:spPr bwMode="auto">
          <a:xfrm>
            <a:off x="5778500" y="5108575"/>
            <a:ext cx="3295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910 kcal/kg (calculated). A 5.5oz (156g) can provides 142 kcal of metabolizable energy (calculated).</a:t>
            </a:r>
          </a:p>
        </p:txBody>
      </p:sp>
      <p:sp>
        <p:nvSpPr>
          <p:cNvPr id="18" name="Rectangle 17"/>
          <p:cNvSpPr>
            <a:spLocks noChangeArrowheads="1"/>
          </p:cNvSpPr>
          <p:nvPr/>
        </p:nvSpPr>
        <p:spPr bwMode="auto">
          <a:xfrm>
            <a:off x="1905000" y="5943600"/>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752323"/>
            <a:ext cx="4331736" cy="1689377"/>
          </a:xfrm>
          <a:prstGeom prst="rect">
            <a:avLst/>
          </a:prstGeom>
        </p:spPr>
      </p:pic>
      <p:sp>
        <p:nvSpPr>
          <p:cNvPr id="4" name="Slide Number Placeholder 3">
            <a:extLst>
              <a:ext uri="{FF2B5EF4-FFF2-40B4-BE49-F238E27FC236}">
                <a16:creationId xmlns:a16="http://schemas.microsoft.com/office/drawing/2014/main" id="{931B8A7A-5B11-4296-ABAA-D7A6F5ED9460}"/>
              </a:ext>
            </a:extLst>
          </p:cNvPr>
          <p:cNvSpPr>
            <a:spLocks noGrp="1"/>
          </p:cNvSpPr>
          <p:nvPr>
            <p:ph type="sldNum" sz="quarter" idx="12"/>
          </p:nvPr>
        </p:nvSpPr>
        <p:spPr/>
        <p:txBody>
          <a:bodyPr/>
          <a:lstStyle/>
          <a:p>
            <a:fld id="{5381D904-3104-4963-AE3F-69835CADBB4D}" type="slidenum">
              <a:rPr lang="en-US" smtClean="0"/>
              <a:t>90</a:t>
            </a:fld>
            <a:endParaRPr lang="en-US"/>
          </a:p>
        </p:txBody>
      </p:sp>
    </p:spTree>
    <p:extLst>
      <p:ext uri="{BB962C8B-B14F-4D97-AF65-F5344CB8AC3E}">
        <p14:creationId xmlns:p14="http://schemas.microsoft.com/office/powerpoint/2010/main" val="375772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74725"/>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Slices in Gravy for Cats Ingredients</a:t>
            </a:r>
          </a:p>
        </p:txBody>
      </p:sp>
      <p:sp>
        <p:nvSpPr>
          <p:cNvPr id="13" name="Rectangle 12"/>
          <p:cNvSpPr/>
          <p:nvPr/>
        </p:nvSpPr>
        <p:spPr>
          <a:xfrm>
            <a:off x="3657544" y="1692638"/>
            <a:ext cx="5029200" cy="553998"/>
          </a:xfrm>
          <a:prstGeom prst="rect">
            <a:avLst/>
          </a:prstGeom>
          <a:noFill/>
        </p:spPr>
        <p:txBody>
          <a:bodyPr>
            <a:spAutoFit/>
          </a:bodyPr>
          <a:lstStyle/>
          <a:p>
            <a:pPr eaLnBrk="1" fontAlgn="auto" hangingPunct="1">
              <a:spcBef>
                <a:spcPts val="0"/>
              </a:spcBef>
              <a:spcAft>
                <a:spcPts val="0"/>
              </a:spcAft>
              <a:defRPr/>
            </a:pPr>
            <a:r>
              <a:rPr lang="en-US" sz="3000" u="sng" dirty="0">
                <a:ln w="12700">
                  <a:solidFill>
                    <a:srgbClr val="462571"/>
                  </a:solidFill>
                  <a:prstDash val="solid"/>
                </a:ln>
                <a:solidFill>
                  <a:srgbClr val="02535E"/>
                </a:solidFill>
                <a:latin typeface="Constantia" panose="02030602050306030303" pitchFamily="18" charset="0"/>
              </a:rPr>
              <a:t>Salmon Slices in Gravy:</a:t>
            </a:r>
          </a:p>
        </p:txBody>
      </p:sp>
      <p:sp>
        <p:nvSpPr>
          <p:cNvPr id="10" name="Rectangle 9"/>
          <p:cNvSpPr>
            <a:spLocks noChangeArrowheads="1"/>
          </p:cNvSpPr>
          <p:nvPr/>
        </p:nvSpPr>
        <p:spPr bwMode="auto">
          <a:xfrm>
            <a:off x="3632200" y="2235200"/>
            <a:ext cx="5511800" cy="38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Fish broth, salmon, chicken, chicken liver, dried egg white, potato starch, dried egg product, guar gum, natural flavor, salt, sodium phosphate, calcium carbonate, potassium chloride,  minerals (zinc amino acid chelate, iron amino acid chelate, copper amino acid chelate, manganese amino acid chelate, sodium selenite, cobalt amino acid chelate, potassium iodide), vitamins (thiamine mononitrate, vitamin E supplement, niacin supplement, d-calcium </a:t>
            </a:r>
            <a:r>
              <a:rPr lang="en-US" altLang="en-US" sz="1900" dirty="0" err="1">
                <a:solidFill>
                  <a:srgbClr val="460D00"/>
                </a:solidFill>
                <a:latin typeface="Times New Roman" panose="02020603050405020304" pitchFamily="18" charset="0"/>
                <a:cs typeface="Times New Roman" panose="02020603050405020304" pitchFamily="18" charset="0"/>
              </a:rPr>
              <a:t>pantothenate</a:t>
            </a:r>
            <a:r>
              <a:rPr lang="en-US" altLang="en-US" sz="1900" dirty="0">
                <a:solidFill>
                  <a:srgbClr val="460D00"/>
                </a:solidFill>
                <a:latin typeface="Times New Roman" panose="02020603050405020304" pitchFamily="18" charset="0"/>
                <a:cs typeface="Times New Roman" panose="02020603050405020304" pitchFamily="18" charset="0"/>
              </a:rPr>
              <a:t>, pyridoxine hydrochloride, riboflavin supplement, vitamin A supplement, biotin, vitamin D3 supplement, vitamin B12 supplement, folic acid), taurine, choline chloride.</a:t>
            </a:r>
          </a:p>
        </p:txBody>
      </p:sp>
      <p:sp>
        <p:nvSpPr>
          <p:cNvPr id="11" name="Rectangle 10"/>
          <p:cNvSpPr>
            <a:spLocks noChangeArrowheads="1"/>
          </p:cNvSpPr>
          <p:nvPr/>
        </p:nvSpPr>
        <p:spPr bwMode="auto">
          <a:xfrm>
            <a:off x="341313" y="3654425"/>
            <a:ext cx="33162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8.0%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4.5%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1.5%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82% max</a:t>
            </a:r>
          </a:p>
        </p:txBody>
      </p:sp>
      <p:sp>
        <p:nvSpPr>
          <p:cNvPr id="19" name="TextBox 18"/>
          <p:cNvSpPr txBox="1">
            <a:spLocks noChangeArrowheads="1"/>
          </p:cNvSpPr>
          <p:nvPr/>
        </p:nvSpPr>
        <p:spPr bwMode="auto">
          <a:xfrm>
            <a:off x="352425" y="5184775"/>
            <a:ext cx="30400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921 kcal/kg (calculated). A 5.5oz (156g) can provides 144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a:t>
            </a:r>
          </a:p>
        </p:txBody>
      </p:sp>
      <p:sp>
        <p:nvSpPr>
          <p:cNvPr id="22" name="Rectangle 21"/>
          <p:cNvSpPr>
            <a:spLocks noChangeArrowheads="1"/>
          </p:cNvSpPr>
          <p:nvPr/>
        </p:nvSpPr>
        <p:spPr bwMode="auto">
          <a:xfrm>
            <a:off x="5408612" y="6098094"/>
            <a:ext cx="1958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a:solidFill>
                  <a:srgbClr val="02535E"/>
                </a:solidFill>
                <a:latin typeface="Cambria" panose="02040503050406030204" pitchFamily="18" charset="0"/>
              </a:rPr>
              <a:t>Grain Free </a:t>
            </a:r>
            <a:endParaRPr lang="en-US" altLang="en-US" sz="2800" dirty="0">
              <a:solidFill>
                <a:srgbClr val="02535E"/>
              </a:solidFill>
              <a:latin typeface="Cambria" panose="020405030504060302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813053"/>
            <a:ext cx="4326140" cy="1687195"/>
          </a:xfrm>
          <a:prstGeom prst="rect">
            <a:avLst/>
          </a:prstGeom>
        </p:spPr>
      </p:pic>
      <p:sp>
        <p:nvSpPr>
          <p:cNvPr id="3" name="Slide Number Placeholder 2">
            <a:extLst>
              <a:ext uri="{FF2B5EF4-FFF2-40B4-BE49-F238E27FC236}">
                <a16:creationId xmlns:a16="http://schemas.microsoft.com/office/drawing/2014/main" id="{0EF31739-3FF9-491D-A519-D0E827393224}"/>
              </a:ext>
            </a:extLst>
          </p:cNvPr>
          <p:cNvSpPr>
            <a:spLocks noGrp="1"/>
          </p:cNvSpPr>
          <p:nvPr>
            <p:ph type="sldNum" sz="quarter" idx="12"/>
          </p:nvPr>
        </p:nvSpPr>
        <p:spPr/>
        <p:txBody>
          <a:bodyPr/>
          <a:lstStyle/>
          <a:p>
            <a:fld id="{5381D904-3104-4963-AE3F-69835CADBB4D}" type="slidenum">
              <a:rPr lang="en-US" smtClean="0"/>
              <a:t>91</a:t>
            </a:fld>
            <a:endParaRPr lang="en-US"/>
          </a:p>
        </p:txBody>
      </p:sp>
    </p:spTree>
    <p:extLst>
      <p:ext uri="{BB962C8B-B14F-4D97-AF65-F5344CB8AC3E}">
        <p14:creationId xmlns:p14="http://schemas.microsoft.com/office/powerpoint/2010/main" val="70044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3520" y="966328"/>
            <a:ext cx="9591040" cy="584775"/>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Slices in Gravy for Cats Ingredients</a:t>
            </a:r>
          </a:p>
        </p:txBody>
      </p:sp>
      <p:sp>
        <p:nvSpPr>
          <p:cNvPr id="13" name="Rectangle 12"/>
          <p:cNvSpPr/>
          <p:nvPr/>
        </p:nvSpPr>
        <p:spPr>
          <a:xfrm>
            <a:off x="228600" y="1657447"/>
            <a:ext cx="9591040" cy="492443"/>
          </a:xfrm>
          <a:prstGeom prst="rect">
            <a:avLst/>
          </a:prstGeom>
          <a:noFill/>
        </p:spPr>
        <p:txBody>
          <a:bodyPr>
            <a:spAutoFit/>
          </a:bodyPr>
          <a:lstStyle/>
          <a:p>
            <a:pPr eaLnBrk="1" fontAlgn="auto" hangingPunct="1">
              <a:spcBef>
                <a:spcPts val="0"/>
              </a:spcBef>
              <a:spcAft>
                <a:spcPts val="0"/>
              </a:spcAft>
              <a:defRPr/>
            </a:pPr>
            <a:r>
              <a:rPr lang="en-US" sz="2550" u="sng" dirty="0">
                <a:ln w="12700">
                  <a:solidFill>
                    <a:srgbClr val="462571"/>
                  </a:solidFill>
                  <a:prstDash val="solid"/>
                </a:ln>
                <a:solidFill>
                  <a:srgbClr val="02535E"/>
                </a:solidFill>
                <a:latin typeface="Constantia" panose="02030602050306030303" pitchFamily="18" charset="0"/>
              </a:rPr>
              <a:t>Whitefish &amp; Chicken Slices in Gravy:</a:t>
            </a:r>
          </a:p>
        </p:txBody>
      </p:sp>
      <p:sp>
        <p:nvSpPr>
          <p:cNvPr id="10" name="Rectangle 9"/>
          <p:cNvSpPr>
            <a:spLocks noChangeArrowheads="1"/>
          </p:cNvSpPr>
          <p:nvPr/>
        </p:nvSpPr>
        <p:spPr bwMode="auto">
          <a:xfrm>
            <a:off x="222250" y="2144713"/>
            <a:ext cx="55118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Fish broth, whitefish, chicken, chicken liver, dried egg white, potato starch, tuna, fish oil, dried egg product, guar gum, natural flavor, salt, sodium phosphate, potassium chloride, minerals (zinc amino acid chelate, iron amino acid chelate, copper amino acid chelate, manganese amino acid chelate, sodium selenite, cobalt amino acid chelate, potassium iodide), vitamins (thiamine mononitrate, vitamin E supplement, niacin supplement, d-calcium </a:t>
            </a:r>
            <a:r>
              <a:rPr lang="en-US" altLang="en-US" sz="1900" dirty="0" err="1">
                <a:solidFill>
                  <a:srgbClr val="460D00"/>
                </a:solidFill>
                <a:latin typeface="Times New Roman" panose="02020603050405020304" pitchFamily="18" charset="0"/>
                <a:cs typeface="Times New Roman" panose="02020603050405020304" pitchFamily="18" charset="0"/>
              </a:rPr>
              <a:t>pantothenate</a:t>
            </a:r>
            <a:r>
              <a:rPr lang="en-US" altLang="en-US" sz="1900" dirty="0">
                <a:solidFill>
                  <a:srgbClr val="460D00"/>
                </a:solidFill>
                <a:latin typeface="Times New Roman" panose="02020603050405020304" pitchFamily="18" charset="0"/>
                <a:cs typeface="Times New Roman" panose="02020603050405020304" pitchFamily="18" charset="0"/>
              </a:rPr>
              <a:t>, pyridoxine hydrochloride, riboflavin supplement, vitamin A supplement, biotin, vitamin D3 supplement, vitamin B12 supplement, folic acid), taurine, choline chloride.</a:t>
            </a:r>
          </a:p>
        </p:txBody>
      </p:sp>
      <p:sp>
        <p:nvSpPr>
          <p:cNvPr id="11" name="Rectangle 10"/>
          <p:cNvSpPr>
            <a:spLocks noChangeArrowheads="1"/>
          </p:cNvSpPr>
          <p:nvPr/>
        </p:nvSpPr>
        <p:spPr bwMode="auto">
          <a:xfrm>
            <a:off x="5797550" y="3562350"/>
            <a:ext cx="3316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Protein = 8%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Fat = 4.5% min</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Crude Fiber = 1.5% max</a:t>
            </a:r>
          </a:p>
          <a:p>
            <a:pPr eaLnBrk="1" hangingPunct="1">
              <a:spcBef>
                <a:spcPct val="0"/>
              </a:spcBef>
              <a:buFontTx/>
              <a:buNone/>
            </a:pPr>
            <a:r>
              <a:rPr lang="en-US" altLang="en-US" sz="1800">
                <a:solidFill>
                  <a:srgbClr val="460D00"/>
                </a:solidFill>
                <a:latin typeface="Times New Roman" panose="02020603050405020304" pitchFamily="18" charset="0"/>
                <a:cs typeface="Times New Roman" panose="02020603050405020304" pitchFamily="18" charset="0"/>
              </a:rPr>
              <a:t>Moisture = 82% max</a:t>
            </a:r>
          </a:p>
        </p:txBody>
      </p:sp>
      <p:sp>
        <p:nvSpPr>
          <p:cNvPr id="19" name="TextBox 18"/>
          <p:cNvSpPr txBox="1">
            <a:spLocks noChangeArrowheads="1"/>
          </p:cNvSpPr>
          <p:nvPr/>
        </p:nvSpPr>
        <p:spPr bwMode="auto">
          <a:xfrm>
            <a:off x="5808663" y="5092700"/>
            <a:ext cx="3100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800" dirty="0">
                <a:solidFill>
                  <a:srgbClr val="460D00"/>
                </a:solidFill>
                <a:latin typeface="Times New Roman" panose="02020603050405020304" pitchFamily="18" charset="0"/>
                <a:cs typeface="Times New Roman" panose="02020603050405020304" pitchFamily="18" charset="0"/>
              </a:rPr>
              <a:t>873 kcal/kg (calculated). A 5.5oz (156g) can provides 136 kcal of </a:t>
            </a:r>
            <a:r>
              <a:rPr lang="en-US" altLang="en-US" sz="1800" dirty="0" err="1">
                <a:solidFill>
                  <a:srgbClr val="460D00"/>
                </a:solidFill>
                <a:latin typeface="Times New Roman" panose="02020603050405020304" pitchFamily="18" charset="0"/>
                <a:cs typeface="Times New Roman" panose="02020603050405020304" pitchFamily="18" charset="0"/>
              </a:rPr>
              <a:t>metabolizable</a:t>
            </a:r>
            <a:r>
              <a:rPr lang="en-US" altLang="en-US" sz="1800" dirty="0">
                <a:solidFill>
                  <a:srgbClr val="460D00"/>
                </a:solidFill>
                <a:latin typeface="Times New Roman" panose="02020603050405020304" pitchFamily="18" charset="0"/>
                <a:cs typeface="Times New Roman" panose="02020603050405020304" pitchFamily="18" charset="0"/>
              </a:rPr>
              <a:t> energy (calculated). </a:t>
            </a:r>
          </a:p>
          <a:p>
            <a:pPr eaLnBrk="1" hangingPunct="1">
              <a:spcBef>
                <a:spcPct val="0"/>
              </a:spcBef>
              <a:buFontTx/>
              <a:buNone/>
            </a:pPr>
            <a:endParaRPr lang="en-US" altLang="en-US" sz="1800" dirty="0">
              <a:solidFill>
                <a:srgbClr val="460D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36750" y="6067425"/>
            <a:ext cx="1957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solidFill>
                  <a:srgbClr val="02535E"/>
                </a:solidFill>
                <a:latin typeface="Cambria" panose="02040503050406030204" pitchFamily="18" charset="0"/>
              </a:rPr>
              <a:t>Grain Free </a:t>
            </a:r>
            <a:endParaRPr lang="en-US" altLang="en-US" sz="2800">
              <a:solidFill>
                <a:srgbClr val="02535E"/>
              </a:solidFill>
              <a:latin typeface="Cambria" panose="020405030504060302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057" y="1798956"/>
            <a:ext cx="4298463" cy="1676400"/>
          </a:xfrm>
          <a:prstGeom prst="rect">
            <a:avLst/>
          </a:prstGeom>
        </p:spPr>
      </p:pic>
      <p:sp>
        <p:nvSpPr>
          <p:cNvPr id="3" name="Slide Number Placeholder 2">
            <a:extLst>
              <a:ext uri="{FF2B5EF4-FFF2-40B4-BE49-F238E27FC236}">
                <a16:creationId xmlns:a16="http://schemas.microsoft.com/office/drawing/2014/main" id="{A855EE2F-DF85-4511-854F-E3067F612427}"/>
              </a:ext>
            </a:extLst>
          </p:cNvPr>
          <p:cNvSpPr>
            <a:spLocks noGrp="1"/>
          </p:cNvSpPr>
          <p:nvPr>
            <p:ph type="sldNum" sz="quarter" idx="12"/>
          </p:nvPr>
        </p:nvSpPr>
        <p:spPr/>
        <p:txBody>
          <a:bodyPr/>
          <a:lstStyle/>
          <a:p>
            <a:fld id="{5381D904-3104-4963-AE3F-69835CADBB4D}" type="slidenum">
              <a:rPr lang="en-US" smtClean="0"/>
              <a:t>92</a:t>
            </a:fld>
            <a:endParaRPr lang="en-US"/>
          </a:p>
        </p:txBody>
      </p:sp>
    </p:spTree>
    <p:extLst>
      <p:ext uri="{BB962C8B-B14F-4D97-AF65-F5344CB8AC3E}">
        <p14:creationId xmlns:p14="http://schemas.microsoft.com/office/powerpoint/2010/main" val="2983411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615347" y="6322160"/>
            <a:ext cx="41440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2F2303"/>
                </a:solidFill>
                <a:latin typeface="Cambria" panose="02040503050406030204" pitchFamily="18" charset="0"/>
              </a:rPr>
              <a:t>Available in 13.2 </a:t>
            </a:r>
            <a:r>
              <a:rPr lang="en-US" altLang="en-US" sz="2100" b="1" i="1" dirty="0" err="1">
                <a:solidFill>
                  <a:srgbClr val="2F2303"/>
                </a:solidFill>
                <a:latin typeface="Cambria" panose="02040503050406030204" pitchFamily="18" charset="0"/>
              </a:rPr>
              <a:t>oz</a:t>
            </a:r>
            <a:r>
              <a:rPr lang="en-US" altLang="en-US" sz="2100" b="1" i="1" dirty="0">
                <a:solidFill>
                  <a:srgbClr val="2F2303"/>
                </a:solidFill>
                <a:latin typeface="Cambria" panose="02040503050406030204" pitchFamily="18" charset="0"/>
              </a:rPr>
              <a:t> (374 g) cans </a:t>
            </a:r>
            <a:endParaRPr lang="en-US" altLang="en-US" sz="2100" dirty="0">
              <a:solidFill>
                <a:srgbClr val="2F2303"/>
              </a:solidFill>
              <a:latin typeface="Cambria" panose="02040503050406030204" pitchFamily="18" charset="0"/>
            </a:endParaRPr>
          </a:p>
        </p:txBody>
      </p:sp>
      <p:sp>
        <p:nvSpPr>
          <p:cNvPr id="2" name="TextBox 1"/>
          <p:cNvSpPr txBox="1">
            <a:spLocks noChangeArrowheads="1"/>
          </p:cNvSpPr>
          <p:nvPr/>
        </p:nvSpPr>
        <p:spPr bwMode="auto">
          <a:xfrm>
            <a:off x="1130281" y="5514776"/>
            <a:ext cx="653293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2F2303"/>
                </a:solidFill>
                <a:latin typeface="Cambria" panose="02040503050406030204" pitchFamily="18" charset="0"/>
              </a:rPr>
              <a:t>Low Phosphorus, Ash and Calcium</a:t>
            </a:r>
            <a:endParaRPr lang="en-US" altLang="en-US" sz="2100" dirty="0">
              <a:solidFill>
                <a:srgbClr val="2F2303"/>
              </a:solidFill>
              <a:latin typeface="Cambria" panose="02040503050406030204" pitchFamily="18" charset="0"/>
            </a:endParaRPr>
          </a:p>
        </p:txBody>
      </p:sp>
      <p:pic>
        <p:nvPicPr>
          <p:cNvPr id="624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a:spLocks noChangeArrowheads="1"/>
          </p:cNvSpPr>
          <p:nvPr/>
        </p:nvSpPr>
        <p:spPr bwMode="auto">
          <a:xfrm>
            <a:off x="0" y="2667000"/>
            <a:ext cx="90684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Tx/>
              <a:buNone/>
            </a:pPr>
            <a:r>
              <a:rPr lang="en-US" altLang="en-US" sz="2100" b="1" dirty="0">
                <a:solidFill>
                  <a:srgbClr val="2F2303"/>
                </a:solidFill>
                <a:latin typeface="Cambria" panose="02040503050406030204" pitchFamily="18" charset="0"/>
              </a:rPr>
              <a:t>Grain Free soft stews Made in </a:t>
            </a:r>
            <a:r>
              <a:rPr lang="en-US" altLang="en-US" sz="2100" b="1" dirty="0">
                <a:solidFill>
                  <a:srgbClr val="02535E"/>
                </a:solidFill>
                <a:latin typeface="Cambria" panose="02040503050406030204" pitchFamily="18" charset="0"/>
              </a:rPr>
              <a:t>New Zealand</a:t>
            </a:r>
            <a:r>
              <a:rPr lang="en-US" altLang="en-US" sz="2100" b="1" dirty="0">
                <a:solidFill>
                  <a:srgbClr val="2F2303"/>
                </a:solidFill>
                <a:latin typeface="Cambria" panose="02040503050406030204" pitchFamily="18" charset="0"/>
              </a:rPr>
              <a:t>, in order to include </a:t>
            </a:r>
          </a:p>
          <a:p>
            <a:pPr lvl="1" algn="ctr" eaLnBrk="1" hangingPunct="1">
              <a:spcBef>
                <a:spcPct val="0"/>
              </a:spcBef>
              <a:buFontTx/>
              <a:buNone/>
            </a:pPr>
            <a:r>
              <a:rPr lang="en-US" altLang="en-US" sz="2100" b="1" dirty="0">
                <a:solidFill>
                  <a:srgbClr val="02535E"/>
                </a:solidFill>
                <a:latin typeface="Cambria" panose="02040503050406030204" pitchFamily="18" charset="0"/>
              </a:rPr>
              <a:t>Green Tripe </a:t>
            </a:r>
            <a:r>
              <a:rPr lang="en-US" altLang="en-US" sz="2100" b="1" dirty="0">
                <a:solidFill>
                  <a:srgbClr val="2F2303"/>
                </a:solidFill>
                <a:latin typeface="Cambria" panose="02040503050406030204" pitchFamily="18" charset="0"/>
              </a:rPr>
              <a:t>for amazing digestive health benefits.  </a:t>
            </a:r>
          </a:p>
        </p:txBody>
      </p:sp>
      <p:pic>
        <p:nvPicPr>
          <p:cNvPr id="6247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9" y="900113"/>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Stews:</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 Beef, Chicken, Salmon, Duck &amp; Lamb</a:t>
            </a:r>
          </a:p>
        </p:txBody>
      </p:sp>
      <p:sp>
        <p:nvSpPr>
          <p:cNvPr id="26" name="TextBox 25"/>
          <p:cNvSpPr txBox="1">
            <a:spLocks noChangeArrowheads="1"/>
          </p:cNvSpPr>
          <p:nvPr/>
        </p:nvSpPr>
        <p:spPr bwMode="auto">
          <a:xfrm>
            <a:off x="656487" y="1919181"/>
            <a:ext cx="8078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2F2303"/>
                </a:solidFill>
                <a:latin typeface="Cambria" panose="02040503050406030204" pitchFamily="18" charset="0"/>
              </a:rPr>
              <a:t>100% </a:t>
            </a:r>
            <a:r>
              <a:rPr lang="en-US" altLang="en-US" sz="2400" b="1" i="1" dirty="0">
                <a:solidFill>
                  <a:srgbClr val="02535E"/>
                </a:solidFill>
                <a:latin typeface="Cambria" panose="02040503050406030204" pitchFamily="18" charset="0"/>
              </a:rPr>
              <a:t>Grain Free, Gluten Free, and Carrageenan Free </a:t>
            </a:r>
          </a:p>
          <a:p>
            <a:pPr algn="ctr" eaLnBrk="1" hangingPunct="1">
              <a:spcBef>
                <a:spcPct val="0"/>
              </a:spcBef>
              <a:buFontTx/>
              <a:buNone/>
            </a:pPr>
            <a:r>
              <a:rPr lang="en-US" altLang="en-US" sz="2400" b="1" i="1" dirty="0">
                <a:solidFill>
                  <a:srgbClr val="2F2303"/>
                </a:solidFill>
                <a:latin typeface="Cambria" panose="02040503050406030204" pitchFamily="18" charset="0"/>
              </a:rPr>
              <a:t>non-GMO</a:t>
            </a:r>
          </a:p>
        </p:txBody>
      </p:sp>
      <p:sp>
        <p:nvSpPr>
          <p:cNvPr id="6" name="Rectangle 5"/>
          <p:cNvSpPr>
            <a:spLocks noChangeArrowheads="1"/>
          </p:cNvSpPr>
          <p:nvPr/>
        </p:nvSpPr>
        <p:spPr bwMode="auto">
          <a:xfrm>
            <a:off x="1700708" y="5906662"/>
            <a:ext cx="57726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i="1" dirty="0">
                <a:solidFill>
                  <a:srgbClr val="7030A0"/>
                </a:solidFill>
                <a:latin typeface="Cambria" panose="02040503050406030204" pitchFamily="18" charset="0"/>
              </a:rPr>
              <a:t>All five are complete diets for </a:t>
            </a:r>
            <a:r>
              <a:rPr lang="en-US" altLang="en-US" sz="2100" b="1" i="1" u="sng" dirty="0">
                <a:solidFill>
                  <a:srgbClr val="7030A0"/>
                </a:solidFill>
                <a:latin typeface="Cambria" panose="02040503050406030204" pitchFamily="18" charset="0"/>
              </a:rPr>
              <a:t>dogs</a:t>
            </a:r>
            <a:r>
              <a:rPr lang="en-US" altLang="en-US" sz="2100" b="1" i="1" dirty="0">
                <a:solidFill>
                  <a:srgbClr val="7030A0"/>
                </a:solidFill>
                <a:latin typeface="Cambria" panose="02040503050406030204" pitchFamily="18" charset="0"/>
              </a:rPr>
              <a:t> AND </a:t>
            </a:r>
            <a:r>
              <a:rPr lang="en-US" altLang="en-US" sz="2100" b="1" i="1" u="sng" dirty="0">
                <a:solidFill>
                  <a:srgbClr val="7030A0"/>
                </a:solidFill>
                <a:latin typeface="Cambria" panose="02040503050406030204" pitchFamily="18" charset="0"/>
              </a:rPr>
              <a:t>cats</a:t>
            </a:r>
            <a:r>
              <a:rPr lang="en-US" altLang="en-US" sz="2100" b="1" i="1" dirty="0">
                <a:solidFill>
                  <a:srgbClr val="7030A0"/>
                </a:solidFill>
                <a:latin typeface="Cambria" panose="02040503050406030204" pitchFamily="18" charset="0"/>
              </a:rPr>
              <a:t>!</a:t>
            </a:r>
            <a:endParaRPr lang="en-US" altLang="en-US" sz="2100" dirty="0">
              <a:solidFill>
                <a:srgbClr val="7030A0"/>
              </a:solidFill>
              <a:latin typeface="Cambria" panose="02040503050406030204" pitchFamily="18" charset="0"/>
            </a:endParaRPr>
          </a:p>
        </p:txBody>
      </p:sp>
      <p:sp>
        <p:nvSpPr>
          <p:cNvPr id="7" name="Rectangle 6"/>
          <p:cNvSpPr>
            <a:spLocks noChangeArrowheads="1"/>
          </p:cNvSpPr>
          <p:nvPr/>
        </p:nvSpPr>
        <p:spPr bwMode="auto">
          <a:xfrm>
            <a:off x="1259698" y="5157427"/>
            <a:ext cx="60658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Tx/>
              <a:buNone/>
            </a:pPr>
            <a:r>
              <a:rPr lang="en-US" altLang="en-US" sz="2100" b="1" i="1" dirty="0">
                <a:solidFill>
                  <a:srgbClr val="7F3214"/>
                </a:solidFill>
                <a:latin typeface="Cambria" panose="02040503050406030204" pitchFamily="18" charset="0"/>
              </a:rPr>
              <a:t>Tested by an independent lab for purity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3517008"/>
            <a:ext cx="1053534" cy="16293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9378" y="3505200"/>
            <a:ext cx="1057248" cy="163507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2465" y="3517008"/>
            <a:ext cx="1049614" cy="162326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988" y="3517008"/>
            <a:ext cx="1049613" cy="16232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3830" y="3517008"/>
            <a:ext cx="1060703" cy="1640419"/>
          </a:xfrm>
          <a:prstGeom prst="rect">
            <a:avLst/>
          </a:prstGeom>
        </p:spPr>
      </p:pic>
      <p:sp>
        <p:nvSpPr>
          <p:cNvPr id="8" name="Slide Number Placeholder 7">
            <a:extLst>
              <a:ext uri="{FF2B5EF4-FFF2-40B4-BE49-F238E27FC236}">
                <a16:creationId xmlns:a16="http://schemas.microsoft.com/office/drawing/2014/main" id="{CB090698-2435-4C41-A67B-60D2BBC127A2}"/>
              </a:ext>
            </a:extLst>
          </p:cNvPr>
          <p:cNvSpPr>
            <a:spLocks noGrp="1"/>
          </p:cNvSpPr>
          <p:nvPr>
            <p:ph type="sldNum" sz="quarter" idx="12"/>
          </p:nvPr>
        </p:nvSpPr>
        <p:spPr/>
        <p:txBody>
          <a:bodyPr/>
          <a:lstStyle/>
          <a:p>
            <a:fld id="{5381D904-3104-4963-AE3F-69835CADBB4D}" type="slidenum">
              <a:rPr lang="en-US" smtClean="0"/>
              <a:t>93</a:t>
            </a:fld>
            <a:endParaRPr lang="en-US"/>
          </a:p>
        </p:txBody>
      </p:sp>
    </p:spTree>
    <p:extLst>
      <p:ext uri="{BB962C8B-B14F-4D97-AF65-F5344CB8AC3E}">
        <p14:creationId xmlns:p14="http://schemas.microsoft.com/office/powerpoint/2010/main" val="3223161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2000"/>
                                        <p:tgtEl>
                                          <p:spTgt spid="2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2000"/>
                                        <p:tgtEl>
                                          <p:spTgt spid="1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2000"/>
                                        <p:tgtEl>
                                          <p:spTgt spid="1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Chicken Stew Soft Stew</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Ingredients</a:t>
            </a:r>
          </a:p>
        </p:txBody>
      </p:sp>
      <p:sp>
        <p:nvSpPr>
          <p:cNvPr id="10" name="Rectangle 9"/>
          <p:cNvSpPr>
            <a:spLocks noChangeArrowheads="1"/>
          </p:cNvSpPr>
          <p:nvPr/>
        </p:nvSpPr>
        <p:spPr bwMode="auto">
          <a:xfrm>
            <a:off x="2881313" y="2160588"/>
            <a:ext cx="613568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Chicken, Water Sufficient for Processing, Lamb Tripe, Pumpkin, Peas, Lamb Plasma, Carrots, Dried Yeast, Salmon Oil, Taurine, Cassia Gum, Potassium Chloride, Choline Chloride, Calcium Carbonate, Vitamin A Supplement, Vitamin D3 Supplement, Vitamin E Supplement, Vitamin B12 Supplement, Biotin, Sodium Selenite, Folic Acid, Riboflavin, Thiamine Mononitrate, Copper Sulfate, Manganese Sulfate, Niacin, Iron Oxide, Zinc Gluconate, Calcium Iodate.</a:t>
            </a:r>
          </a:p>
        </p:txBody>
      </p:sp>
      <p:sp>
        <p:nvSpPr>
          <p:cNvPr id="11" name="Rectangle 10"/>
          <p:cNvSpPr>
            <a:spLocks noChangeArrowheads="1"/>
          </p:cNvSpPr>
          <p:nvPr/>
        </p:nvSpPr>
        <p:spPr bwMode="auto">
          <a:xfrm>
            <a:off x="2940050" y="5127625"/>
            <a:ext cx="318611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 6.1%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Fat = 3.6%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Fiber = 2.7%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Moisture = 81% max</a:t>
            </a:r>
          </a:p>
        </p:txBody>
      </p:sp>
      <p:sp>
        <p:nvSpPr>
          <p:cNvPr id="13" name="Rectangle 12"/>
          <p:cNvSpPr>
            <a:spLocks noChangeArrowheads="1"/>
          </p:cNvSpPr>
          <p:nvPr/>
        </p:nvSpPr>
        <p:spPr bwMode="auto">
          <a:xfrm>
            <a:off x="5770563" y="5127625"/>
            <a:ext cx="32559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940 kcal/kg (calculated, as fed)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352 kcals/can.</a:t>
            </a:r>
          </a:p>
        </p:txBody>
      </p:sp>
      <p:sp>
        <p:nvSpPr>
          <p:cNvPr id="16" name="Rectangle 15"/>
          <p:cNvSpPr>
            <a:spLocks noChangeArrowheads="1"/>
          </p:cNvSpPr>
          <p:nvPr/>
        </p:nvSpPr>
        <p:spPr bwMode="auto">
          <a:xfrm>
            <a:off x="266700" y="5534025"/>
            <a:ext cx="25225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02535E"/>
                </a:solidFill>
                <a:latin typeface="Cambria" panose="02040503050406030204" pitchFamily="18" charset="0"/>
              </a:rPr>
              <a:t>Grain Free,</a:t>
            </a:r>
          </a:p>
          <a:p>
            <a:pPr algn="ctr" eaLnBrk="1" hangingPunct="1">
              <a:spcBef>
                <a:spcPct val="0"/>
              </a:spcBef>
              <a:buFont typeface="Arial" panose="020B0604020202020204" pitchFamily="34" charset="0"/>
              <a:buNone/>
            </a:pPr>
            <a:r>
              <a:rPr lang="en-US" altLang="en-US" sz="2200" b="1" i="1">
                <a:solidFill>
                  <a:srgbClr val="02535E"/>
                </a:solidFill>
                <a:latin typeface="Cambria" panose="02040503050406030204" pitchFamily="18" charset="0"/>
              </a:rPr>
              <a:t>Carrageenan Free,</a:t>
            </a:r>
          </a:p>
          <a:p>
            <a:pPr algn="ctr" eaLnBrk="1" hangingPunct="1">
              <a:spcBef>
                <a:spcPct val="0"/>
              </a:spcBef>
              <a:buFontTx/>
              <a:buNone/>
            </a:pPr>
            <a:r>
              <a:rPr lang="en-US" altLang="en-US" sz="2200" b="1" i="1">
                <a:solidFill>
                  <a:srgbClr val="02535E"/>
                </a:solidFill>
                <a:latin typeface="Cambria" panose="02040503050406030204" pitchFamily="18" charset="0"/>
              </a:rPr>
              <a:t>Non-GMO </a:t>
            </a:r>
            <a:endParaRPr lang="en-US" altLang="en-US" sz="2200">
              <a:latin typeface="Cambria" panose="020405030504060302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52" y="1942497"/>
            <a:ext cx="2310834" cy="3573798"/>
          </a:xfrm>
          <a:prstGeom prst="rect">
            <a:avLst/>
          </a:prstGeom>
        </p:spPr>
      </p:pic>
      <p:sp>
        <p:nvSpPr>
          <p:cNvPr id="3" name="Slide Number Placeholder 2">
            <a:extLst>
              <a:ext uri="{FF2B5EF4-FFF2-40B4-BE49-F238E27FC236}">
                <a16:creationId xmlns:a16="http://schemas.microsoft.com/office/drawing/2014/main" id="{37B3A9B9-393B-49B9-A21F-4243B33874FD}"/>
              </a:ext>
            </a:extLst>
          </p:cNvPr>
          <p:cNvSpPr>
            <a:spLocks noGrp="1"/>
          </p:cNvSpPr>
          <p:nvPr>
            <p:ph type="sldNum" sz="quarter" idx="12"/>
          </p:nvPr>
        </p:nvSpPr>
        <p:spPr/>
        <p:txBody>
          <a:bodyPr/>
          <a:lstStyle/>
          <a:p>
            <a:fld id="{5381D904-3104-4963-AE3F-69835CADBB4D}" type="slidenum">
              <a:rPr lang="en-US" smtClean="0"/>
              <a:t>94</a:t>
            </a:fld>
            <a:endParaRPr lang="en-US"/>
          </a:p>
        </p:txBody>
      </p:sp>
    </p:spTree>
    <p:extLst>
      <p:ext uri="{BB962C8B-B14F-4D97-AF65-F5344CB8AC3E}">
        <p14:creationId xmlns:p14="http://schemas.microsoft.com/office/powerpoint/2010/main" val="49526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Salmon Stew Soft Stew</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Ingredients</a:t>
            </a:r>
          </a:p>
        </p:txBody>
      </p:sp>
      <p:sp>
        <p:nvSpPr>
          <p:cNvPr id="6" name="Rectangle 5"/>
          <p:cNvSpPr>
            <a:spLocks noChangeArrowheads="1"/>
          </p:cNvSpPr>
          <p:nvPr/>
        </p:nvSpPr>
        <p:spPr bwMode="auto">
          <a:xfrm>
            <a:off x="308887" y="2056115"/>
            <a:ext cx="6096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Salmon, Water Sufficient for Processing, Whitefish, Lamb Tripe, Peas, Pumpkin, Lamb Plasma, Carrots, Dried Yeast, Salmon Oil, Taurine, Cassia Gum, Potassium Chloride, Choline Chloride, Calcium Carbonate, Vitamin A Supplement, Vitamin D3 Supplement, Vitamin E Supplement, Vitamin B12 Supplement, Biotin, Sodium Selenite, Folic Acid, Riboflavin, Thiamine Mononitrate, Copper Sulfate, Manganese Sulfate, Niacin, Iron Oxide, Zinc Gluconate, Calcium Iodate.</a:t>
            </a:r>
            <a:endParaRPr lang="fr-FR" altLang="en-US" sz="1900" dirty="0">
              <a:solidFill>
                <a:srgbClr val="460D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20675" y="5159375"/>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7.4%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Fat: 3.2% min.</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Crude Fiber: 2.5% max.</a:t>
            </a:r>
            <a:br>
              <a:rPr lang="en-US" altLang="en-US" sz="1700" dirty="0">
                <a:solidFill>
                  <a:srgbClr val="460D00"/>
                </a:solidFill>
                <a:latin typeface="Times New Roman" panose="02020603050405020304" pitchFamily="18" charset="0"/>
                <a:cs typeface="Times New Roman" panose="02020603050405020304" pitchFamily="18" charset="0"/>
              </a:rPr>
            </a:br>
            <a:r>
              <a:rPr lang="en-US" altLang="en-US" sz="1700" dirty="0">
                <a:solidFill>
                  <a:srgbClr val="460D00"/>
                </a:solidFill>
                <a:latin typeface="Times New Roman" panose="02020603050405020304" pitchFamily="18" charset="0"/>
                <a:cs typeface="Times New Roman" panose="02020603050405020304" pitchFamily="18" charset="0"/>
              </a:rPr>
              <a:t>Moisture: 81% max.</a:t>
            </a:r>
          </a:p>
        </p:txBody>
      </p:sp>
      <p:sp>
        <p:nvSpPr>
          <p:cNvPr id="9" name="Rectangle 8"/>
          <p:cNvSpPr>
            <a:spLocks noChangeArrowheads="1"/>
          </p:cNvSpPr>
          <p:nvPr/>
        </p:nvSpPr>
        <p:spPr bwMode="auto">
          <a:xfrm>
            <a:off x="3030538" y="5159375"/>
            <a:ext cx="32559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1200 kcal/kg (calculated, as fed)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465 kcals/can.</a:t>
            </a:r>
          </a:p>
        </p:txBody>
      </p:sp>
      <p:sp>
        <p:nvSpPr>
          <p:cNvPr id="11" name="Rectangle 10"/>
          <p:cNvSpPr>
            <a:spLocks noChangeArrowheads="1"/>
          </p:cNvSpPr>
          <p:nvPr/>
        </p:nvSpPr>
        <p:spPr bwMode="auto">
          <a:xfrm>
            <a:off x="6415088" y="5299075"/>
            <a:ext cx="24590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02535E"/>
                </a:solidFill>
                <a:latin typeface="Cambria" panose="02040503050406030204" pitchFamily="18" charset="0"/>
              </a:rPr>
              <a:t>Grain Free, Chicken Free,</a:t>
            </a:r>
          </a:p>
          <a:p>
            <a:pPr algn="ctr" eaLnBrk="1" hangingPunct="1">
              <a:spcBef>
                <a:spcPct val="0"/>
              </a:spcBef>
              <a:buFont typeface="Arial" panose="020B0604020202020204" pitchFamily="34" charset="0"/>
              <a:buNone/>
            </a:pPr>
            <a:r>
              <a:rPr lang="en-US" altLang="en-US" sz="2200" b="1" i="1">
                <a:solidFill>
                  <a:srgbClr val="02535E"/>
                </a:solidFill>
                <a:latin typeface="Cambria" panose="02040503050406030204" pitchFamily="18" charset="0"/>
              </a:rPr>
              <a:t>Carrageenan Free, Non-GMO </a:t>
            </a:r>
            <a:endParaRPr lang="en-US" altLang="en-US" sz="2200">
              <a:latin typeface="Cambria" panose="020405030504060302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4308" y="1888432"/>
            <a:ext cx="2230396" cy="3449396"/>
          </a:xfrm>
          <a:prstGeom prst="rect">
            <a:avLst/>
          </a:prstGeom>
        </p:spPr>
      </p:pic>
      <p:sp>
        <p:nvSpPr>
          <p:cNvPr id="3" name="Slide Number Placeholder 2">
            <a:extLst>
              <a:ext uri="{FF2B5EF4-FFF2-40B4-BE49-F238E27FC236}">
                <a16:creationId xmlns:a16="http://schemas.microsoft.com/office/drawing/2014/main" id="{A85E9920-9DF2-4092-8C30-2B57620DD47C}"/>
              </a:ext>
            </a:extLst>
          </p:cNvPr>
          <p:cNvSpPr>
            <a:spLocks noGrp="1"/>
          </p:cNvSpPr>
          <p:nvPr>
            <p:ph type="sldNum" sz="quarter" idx="12"/>
          </p:nvPr>
        </p:nvSpPr>
        <p:spPr/>
        <p:txBody>
          <a:bodyPr/>
          <a:lstStyle/>
          <a:p>
            <a:fld id="{5381D904-3104-4963-AE3F-69835CADBB4D}" type="slidenum">
              <a:rPr lang="en-US" smtClean="0"/>
              <a:t>95</a:t>
            </a:fld>
            <a:endParaRPr lang="en-US"/>
          </a:p>
        </p:txBody>
      </p:sp>
    </p:spTree>
    <p:extLst>
      <p:ext uri="{BB962C8B-B14F-4D97-AF65-F5344CB8AC3E}">
        <p14:creationId xmlns:p14="http://schemas.microsoft.com/office/powerpoint/2010/main" val="2661001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Lamb Stew Soft Stew</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Ingredients</a:t>
            </a:r>
          </a:p>
        </p:txBody>
      </p:sp>
      <p:sp>
        <p:nvSpPr>
          <p:cNvPr id="10" name="Rectangle 9"/>
          <p:cNvSpPr>
            <a:spLocks noChangeArrowheads="1"/>
          </p:cNvSpPr>
          <p:nvPr/>
        </p:nvSpPr>
        <p:spPr bwMode="auto">
          <a:xfrm>
            <a:off x="2890838" y="2081515"/>
            <a:ext cx="613568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Lamb, Water Sufficient for Processing, Lamb Lung, Lamb Liver, Lamb Kidney, Lamb Tripe, Lamb Plasma, Peas, Pumpkin, Dried Yeast, Carrots, Salmon Oil, Taurine, Cassia Gum, Potassium Chloride, Choline Chloride, Calcium Carbonate, Vitamin A Supplement, Vitamin D3 Supplement, Vitamin E Supplement, Vitamin B12 Supplement, Biotin, Sodium Selenite, Folic Acid, Riboflavin, Thiamine Mononitrate, Copper Sulfate, Manganese Sulfate, Niacin, Iron Oxide, Zinc Gluconate, Calcium Iodate.</a:t>
            </a:r>
          </a:p>
        </p:txBody>
      </p:sp>
      <p:sp>
        <p:nvSpPr>
          <p:cNvPr id="11" name="Rectangle 10"/>
          <p:cNvSpPr>
            <a:spLocks noChangeArrowheads="1"/>
          </p:cNvSpPr>
          <p:nvPr/>
        </p:nvSpPr>
        <p:spPr bwMode="auto">
          <a:xfrm>
            <a:off x="2906078" y="5225097"/>
            <a:ext cx="318611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 6.8%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Fat = 4.2%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Fiber = 2.4%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Moisture = 81% max</a:t>
            </a:r>
          </a:p>
        </p:txBody>
      </p:sp>
      <p:sp>
        <p:nvSpPr>
          <p:cNvPr id="13" name="Rectangle 12"/>
          <p:cNvSpPr>
            <a:spLocks noChangeArrowheads="1"/>
          </p:cNvSpPr>
          <p:nvPr/>
        </p:nvSpPr>
        <p:spPr bwMode="auto">
          <a:xfrm>
            <a:off x="5736591" y="5225097"/>
            <a:ext cx="32559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1035 kcal/kg (calculated, as fed)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388 kcals/can.</a:t>
            </a:r>
          </a:p>
        </p:txBody>
      </p:sp>
      <p:sp>
        <p:nvSpPr>
          <p:cNvPr id="16" name="Rectangle 15"/>
          <p:cNvSpPr>
            <a:spLocks noChangeArrowheads="1"/>
          </p:cNvSpPr>
          <p:nvPr/>
        </p:nvSpPr>
        <p:spPr bwMode="auto">
          <a:xfrm>
            <a:off x="266700" y="5534025"/>
            <a:ext cx="25225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02535E"/>
                </a:solidFill>
                <a:latin typeface="Cambria" panose="02040503050406030204" pitchFamily="18" charset="0"/>
              </a:rPr>
              <a:t>Grain Free,</a:t>
            </a:r>
          </a:p>
          <a:p>
            <a:pPr algn="ctr" eaLnBrk="1" hangingPunct="1">
              <a:spcBef>
                <a:spcPct val="0"/>
              </a:spcBef>
              <a:buFont typeface="Arial" panose="020B0604020202020204" pitchFamily="34" charset="0"/>
              <a:buNone/>
            </a:pPr>
            <a:r>
              <a:rPr lang="en-US" altLang="en-US" sz="2200" b="1" i="1">
                <a:solidFill>
                  <a:srgbClr val="02535E"/>
                </a:solidFill>
                <a:latin typeface="Cambria" panose="02040503050406030204" pitchFamily="18" charset="0"/>
              </a:rPr>
              <a:t>Carrageenan Free,</a:t>
            </a:r>
          </a:p>
          <a:p>
            <a:pPr algn="ctr" eaLnBrk="1" hangingPunct="1">
              <a:spcBef>
                <a:spcPct val="0"/>
              </a:spcBef>
              <a:buFontTx/>
              <a:buNone/>
            </a:pPr>
            <a:r>
              <a:rPr lang="en-US" altLang="en-US" sz="2200" b="1" i="1">
                <a:solidFill>
                  <a:srgbClr val="02535E"/>
                </a:solidFill>
                <a:latin typeface="Cambria" panose="02040503050406030204" pitchFamily="18" charset="0"/>
              </a:rPr>
              <a:t>Non-GMO </a:t>
            </a:r>
            <a:endParaRPr lang="en-US" altLang="en-US" sz="2200">
              <a:latin typeface="Cambria" panose="020405030504060302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58" y="1939912"/>
            <a:ext cx="2310834" cy="3573793"/>
          </a:xfrm>
          <a:prstGeom prst="rect">
            <a:avLst/>
          </a:prstGeom>
        </p:spPr>
      </p:pic>
      <p:sp>
        <p:nvSpPr>
          <p:cNvPr id="3" name="Slide Number Placeholder 2">
            <a:extLst>
              <a:ext uri="{FF2B5EF4-FFF2-40B4-BE49-F238E27FC236}">
                <a16:creationId xmlns:a16="http://schemas.microsoft.com/office/drawing/2014/main" id="{982AEA04-5465-4575-AD21-B86C5C23F42E}"/>
              </a:ext>
            </a:extLst>
          </p:cNvPr>
          <p:cNvSpPr>
            <a:spLocks noGrp="1"/>
          </p:cNvSpPr>
          <p:nvPr>
            <p:ph type="sldNum" sz="quarter" idx="12"/>
          </p:nvPr>
        </p:nvSpPr>
        <p:spPr/>
        <p:txBody>
          <a:bodyPr/>
          <a:lstStyle/>
          <a:p>
            <a:fld id="{5381D904-3104-4963-AE3F-69835CADBB4D}" type="slidenum">
              <a:rPr lang="en-US" smtClean="0"/>
              <a:t>96</a:t>
            </a:fld>
            <a:endParaRPr lang="en-US"/>
          </a:p>
        </p:txBody>
      </p:sp>
    </p:spTree>
    <p:extLst>
      <p:ext uri="{BB962C8B-B14F-4D97-AF65-F5344CB8AC3E}">
        <p14:creationId xmlns:p14="http://schemas.microsoft.com/office/powerpoint/2010/main" val="2908625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Duck Stew Soft Stew</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Ingredients</a:t>
            </a:r>
          </a:p>
        </p:txBody>
      </p:sp>
      <p:sp>
        <p:nvSpPr>
          <p:cNvPr id="6" name="Rectangle 5"/>
          <p:cNvSpPr>
            <a:spLocks noChangeArrowheads="1"/>
          </p:cNvSpPr>
          <p:nvPr/>
        </p:nvSpPr>
        <p:spPr bwMode="auto">
          <a:xfrm>
            <a:off x="304800" y="2105025"/>
            <a:ext cx="6096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Water Sufficient for Processing, Duck, Lamb Kidney, Lamb Lung, Lamb Tripe, Pumpkin, Peas, Lamb Plasma, Dried Yeast, Carrots, Calcium Carbonate, Salmon Oil, Taurine, Cassia Gum, Potassium Chloride, Choline Chloride, Calcium Carbonate, Vitamin A Supplement, Vitamin D3 Supplement, Vitamin E Supplement, Vitamin B12 Supplement, Biotin, Sodium Selenite, Folic Acid, Riboflavin, Thiamine Mononitrate, Copper Sulfate, Manganese Sulfate, Niacin, Iron Oxide, Zinc Gluconate, Calcium Iodate.</a:t>
            </a:r>
            <a:endParaRPr lang="fr-FR" altLang="en-US" sz="1900" dirty="0">
              <a:solidFill>
                <a:srgbClr val="460D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20675" y="5159375"/>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 6.1%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Fat = 4.1%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Fiber = 2.2%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Moisture = 81% max</a:t>
            </a:r>
          </a:p>
        </p:txBody>
      </p:sp>
      <p:sp>
        <p:nvSpPr>
          <p:cNvPr id="9" name="Rectangle 8"/>
          <p:cNvSpPr>
            <a:spLocks noChangeArrowheads="1"/>
          </p:cNvSpPr>
          <p:nvPr/>
        </p:nvSpPr>
        <p:spPr bwMode="auto">
          <a:xfrm>
            <a:off x="3170238" y="5146675"/>
            <a:ext cx="32559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1025 kcal/kg (calculated, as fed)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384 kcals/can.</a:t>
            </a:r>
          </a:p>
        </p:txBody>
      </p:sp>
      <p:sp>
        <p:nvSpPr>
          <p:cNvPr id="11" name="Rectangle 10"/>
          <p:cNvSpPr>
            <a:spLocks noChangeArrowheads="1"/>
          </p:cNvSpPr>
          <p:nvPr/>
        </p:nvSpPr>
        <p:spPr bwMode="auto">
          <a:xfrm>
            <a:off x="6032500" y="5326063"/>
            <a:ext cx="3170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02535E"/>
                </a:solidFill>
                <a:latin typeface="Cambria" panose="02040503050406030204" pitchFamily="18" charset="0"/>
              </a:rPr>
              <a:t>Grain Free, </a:t>
            </a:r>
          </a:p>
          <a:p>
            <a:pPr algn="ctr" eaLnBrk="1" hangingPunct="1">
              <a:spcBef>
                <a:spcPct val="0"/>
              </a:spcBef>
              <a:buFontTx/>
              <a:buNone/>
            </a:pPr>
            <a:r>
              <a:rPr lang="en-US" altLang="en-US" sz="2200" b="1" i="1">
                <a:solidFill>
                  <a:srgbClr val="02535E"/>
                </a:solidFill>
                <a:latin typeface="Cambria" panose="02040503050406030204" pitchFamily="18" charset="0"/>
              </a:rPr>
              <a:t>Chicken Free,</a:t>
            </a:r>
          </a:p>
          <a:p>
            <a:pPr algn="ctr" eaLnBrk="1" hangingPunct="1">
              <a:spcBef>
                <a:spcPct val="0"/>
              </a:spcBef>
              <a:buFontTx/>
              <a:buNone/>
            </a:pPr>
            <a:r>
              <a:rPr lang="en-US" altLang="en-US" sz="2200" b="1" i="1">
                <a:solidFill>
                  <a:srgbClr val="02535E"/>
                </a:solidFill>
                <a:latin typeface="Cambria" panose="02040503050406030204" pitchFamily="18" charset="0"/>
              </a:rPr>
              <a:t>Carrageenan Free</a:t>
            </a:r>
          </a:p>
          <a:p>
            <a:pPr algn="ctr" eaLnBrk="1" hangingPunct="1">
              <a:spcBef>
                <a:spcPct val="0"/>
              </a:spcBef>
              <a:buFontTx/>
              <a:buNone/>
            </a:pPr>
            <a:r>
              <a:rPr lang="en-US" altLang="en-US" sz="2200" b="1" i="1">
                <a:solidFill>
                  <a:srgbClr val="02535E"/>
                </a:solidFill>
                <a:latin typeface="Cambria" panose="02040503050406030204" pitchFamily="18" charset="0"/>
              </a:rPr>
              <a:t>Non-GMO </a:t>
            </a:r>
            <a:endParaRPr lang="en-US" altLang="en-US" sz="2200">
              <a:latin typeface="Cambria" panose="020405030504060302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795" y="1952166"/>
            <a:ext cx="2165647" cy="3349259"/>
          </a:xfrm>
          <a:prstGeom prst="rect">
            <a:avLst/>
          </a:prstGeom>
        </p:spPr>
      </p:pic>
      <p:sp>
        <p:nvSpPr>
          <p:cNvPr id="3" name="Slide Number Placeholder 2">
            <a:extLst>
              <a:ext uri="{FF2B5EF4-FFF2-40B4-BE49-F238E27FC236}">
                <a16:creationId xmlns:a16="http://schemas.microsoft.com/office/drawing/2014/main" id="{099328C8-9699-4C39-9420-D362BB80B75A}"/>
              </a:ext>
            </a:extLst>
          </p:cNvPr>
          <p:cNvSpPr>
            <a:spLocks noGrp="1"/>
          </p:cNvSpPr>
          <p:nvPr>
            <p:ph type="sldNum" sz="quarter" idx="12"/>
          </p:nvPr>
        </p:nvSpPr>
        <p:spPr/>
        <p:txBody>
          <a:bodyPr/>
          <a:lstStyle/>
          <a:p>
            <a:fld id="{5381D904-3104-4963-AE3F-69835CADBB4D}" type="slidenum">
              <a:rPr lang="en-US" smtClean="0"/>
              <a:t>97</a:t>
            </a:fld>
            <a:endParaRPr lang="en-US"/>
          </a:p>
        </p:txBody>
      </p:sp>
    </p:spTree>
    <p:extLst>
      <p:ext uri="{BB962C8B-B14F-4D97-AF65-F5344CB8AC3E}">
        <p14:creationId xmlns:p14="http://schemas.microsoft.com/office/powerpoint/2010/main" val="3502741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900" y="442913"/>
            <a:ext cx="176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9638" y="978897"/>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Grandma’s Grain Free Beef Stew Soft Stew</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Ingredients</a:t>
            </a:r>
          </a:p>
        </p:txBody>
      </p:sp>
      <p:sp>
        <p:nvSpPr>
          <p:cNvPr id="6" name="Rectangle 5"/>
          <p:cNvSpPr>
            <a:spLocks noChangeArrowheads="1"/>
          </p:cNvSpPr>
          <p:nvPr/>
        </p:nvSpPr>
        <p:spPr bwMode="auto">
          <a:xfrm>
            <a:off x="304800" y="2105025"/>
            <a:ext cx="6096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00" dirty="0">
                <a:solidFill>
                  <a:srgbClr val="460D00"/>
                </a:solidFill>
                <a:latin typeface="Times New Roman" panose="02020603050405020304" pitchFamily="18" charset="0"/>
                <a:cs typeface="Times New Roman" panose="02020603050405020304" pitchFamily="18" charset="0"/>
              </a:rPr>
              <a:t>Water Sufficient for Processing, Beef, Beef Kidney, Beef Lung, Lamb Tripe, Pumpkin, Lamb Plasma, Apples, Dried Yeast, Carrots, Beef Liver, Salmon Oil, Taurine, Cassia Gum, Potassium Chloride, Choline Chloride, Calcium Carbonate, Vitamin A Supplement, Vitamin D3 Supplement, Vitamin E Supplement, Vitamin B12 Supplement, Biotin, Sodium Selenite, Folic Acid, Riboflavin, Thiamine Mononitrate, Copper Sulfate, Manganese Sulfate, Niacin, Iron Oxide, Zinc Gluconate, Calcium Iodate.</a:t>
            </a:r>
            <a:endParaRPr lang="fr-FR" altLang="en-US" sz="1900" dirty="0">
              <a:solidFill>
                <a:srgbClr val="460D00"/>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320675" y="5159375"/>
            <a:ext cx="31845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GUARANTEED ANALYSIS:</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Protein = 6.6%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Fat = 3.9% min</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Crude Fiber = 2.5% max</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Moisture = 81% max</a:t>
            </a:r>
          </a:p>
        </p:txBody>
      </p:sp>
      <p:sp>
        <p:nvSpPr>
          <p:cNvPr id="9" name="Rectangle 8"/>
          <p:cNvSpPr>
            <a:spLocks noChangeArrowheads="1"/>
          </p:cNvSpPr>
          <p:nvPr/>
        </p:nvSpPr>
        <p:spPr bwMode="auto">
          <a:xfrm>
            <a:off x="3170238" y="5146675"/>
            <a:ext cx="32559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u="sng" dirty="0">
                <a:solidFill>
                  <a:srgbClr val="460D00"/>
                </a:solidFill>
                <a:latin typeface="Times New Roman" panose="02020603050405020304" pitchFamily="18" charset="0"/>
                <a:cs typeface="Times New Roman" panose="02020603050405020304" pitchFamily="18" charset="0"/>
              </a:rPr>
              <a:t>CALORIE CONTENT: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980 kcal/kg (calculated, as fed) </a:t>
            </a:r>
          </a:p>
          <a:p>
            <a:pPr eaLnBrk="1" hangingPunct="1">
              <a:spcBef>
                <a:spcPct val="0"/>
              </a:spcBef>
              <a:buFontTx/>
              <a:buNone/>
            </a:pPr>
            <a:r>
              <a:rPr lang="en-US" altLang="en-US" sz="1700" dirty="0">
                <a:solidFill>
                  <a:srgbClr val="460D00"/>
                </a:solidFill>
                <a:latin typeface="Times New Roman" panose="02020603050405020304" pitchFamily="18" charset="0"/>
                <a:cs typeface="Times New Roman" panose="02020603050405020304" pitchFamily="18" charset="0"/>
              </a:rPr>
              <a:t>or 368 kcals/can.</a:t>
            </a:r>
          </a:p>
        </p:txBody>
      </p:sp>
      <p:sp>
        <p:nvSpPr>
          <p:cNvPr id="11" name="Rectangle 10"/>
          <p:cNvSpPr>
            <a:spLocks noChangeArrowheads="1"/>
          </p:cNvSpPr>
          <p:nvPr/>
        </p:nvSpPr>
        <p:spPr bwMode="auto">
          <a:xfrm>
            <a:off x="6032500" y="5326063"/>
            <a:ext cx="3170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a:solidFill>
                  <a:srgbClr val="02535E"/>
                </a:solidFill>
                <a:latin typeface="Cambria" panose="02040503050406030204" pitchFamily="18" charset="0"/>
              </a:rPr>
              <a:t>Grain Free, </a:t>
            </a:r>
          </a:p>
          <a:p>
            <a:pPr algn="ctr" eaLnBrk="1" hangingPunct="1">
              <a:spcBef>
                <a:spcPct val="0"/>
              </a:spcBef>
              <a:buFontTx/>
              <a:buNone/>
            </a:pPr>
            <a:r>
              <a:rPr lang="en-US" altLang="en-US" sz="2200" b="1" i="1">
                <a:solidFill>
                  <a:srgbClr val="02535E"/>
                </a:solidFill>
                <a:latin typeface="Cambria" panose="02040503050406030204" pitchFamily="18" charset="0"/>
              </a:rPr>
              <a:t>Chicken Free,</a:t>
            </a:r>
          </a:p>
          <a:p>
            <a:pPr algn="ctr" eaLnBrk="1" hangingPunct="1">
              <a:spcBef>
                <a:spcPct val="0"/>
              </a:spcBef>
              <a:buFontTx/>
              <a:buNone/>
            </a:pPr>
            <a:r>
              <a:rPr lang="en-US" altLang="en-US" sz="2200" b="1" i="1">
                <a:solidFill>
                  <a:srgbClr val="02535E"/>
                </a:solidFill>
                <a:latin typeface="Cambria" panose="02040503050406030204" pitchFamily="18" charset="0"/>
              </a:rPr>
              <a:t>Carrageenan Free</a:t>
            </a:r>
          </a:p>
          <a:p>
            <a:pPr algn="ctr" eaLnBrk="1" hangingPunct="1">
              <a:spcBef>
                <a:spcPct val="0"/>
              </a:spcBef>
              <a:buFontTx/>
              <a:buNone/>
            </a:pPr>
            <a:r>
              <a:rPr lang="en-US" altLang="en-US" sz="2200" b="1" i="1">
                <a:solidFill>
                  <a:srgbClr val="02535E"/>
                </a:solidFill>
                <a:latin typeface="Cambria" panose="02040503050406030204" pitchFamily="18" charset="0"/>
              </a:rPr>
              <a:t>Non-GMO </a:t>
            </a:r>
            <a:endParaRPr lang="en-US" altLang="en-US" sz="2200">
              <a:latin typeface="Cambria" panose="020405030504060302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220" y="1877053"/>
            <a:ext cx="2216798" cy="3428365"/>
          </a:xfrm>
          <a:prstGeom prst="rect">
            <a:avLst/>
          </a:prstGeom>
        </p:spPr>
      </p:pic>
      <p:sp>
        <p:nvSpPr>
          <p:cNvPr id="3" name="Slide Number Placeholder 2">
            <a:extLst>
              <a:ext uri="{FF2B5EF4-FFF2-40B4-BE49-F238E27FC236}">
                <a16:creationId xmlns:a16="http://schemas.microsoft.com/office/drawing/2014/main" id="{EB63F684-D48A-466C-9D5E-7BB1E3E1839C}"/>
              </a:ext>
            </a:extLst>
          </p:cNvPr>
          <p:cNvSpPr>
            <a:spLocks noGrp="1"/>
          </p:cNvSpPr>
          <p:nvPr>
            <p:ph type="sldNum" sz="quarter" idx="12"/>
          </p:nvPr>
        </p:nvSpPr>
        <p:spPr/>
        <p:txBody>
          <a:bodyPr/>
          <a:lstStyle/>
          <a:p>
            <a:fld id="{5381D904-3104-4963-AE3F-69835CADBB4D}" type="slidenum">
              <a:rPr lang="en-US" smtClean="0"/>
              <a:t>98</a:t>
            </a:fld>
            <a:endParaRPr lang="en-US"/>
          </a:p>
        </p:txBody>
      </p:sp>
    </p:spTree>
    <p:extLst>
      <p:ext uri="{BB962C8B-B14F-4D97-AF65-F5344CB8AC3E}">
        <p14:creationId xmlns:p14="http://schemas.microsoft.com/office/powerpoint/2010/main" val="1736030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11188" y="2055813"/>
            <a:ext cx="7458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600" b="1" i="1">
                <a:solidFill>
                  <a:srgbClr val="2F2303"/>
                </a:solidFill>
                <a:latin typeface="Cambria" panose="02040503050406030204" pitchFamily="18" charset="0"/>
              </a:rPr>
              <a:t>100% </a:t>
            </a:r>
            <a:r>
              <a:rPr lang="en-US" altLang="en-US" sz="2600" b="1" i="1">
                <a:solidFill>
                  <a:srgbClr val="02535E"/>
                </a:solidFill>
                <a:latin typeface="Cambria" panose="02040503050406030204" pitchFamily="18" charset="0"/>
              </a:rPr>
              <a:t>Grain Free and Carrageenan Free</a:t>
            </a:r>
          </a:p>
        </p:txBody>
      </p:sp>
      <p:sp>
        <p:nvSpPr>
          <p:cNvPr id="13" name="Rectangle 12"/>
          <p:cNvSpPr>
            <a:spLocks noChangeArrowheads="1"/>
          </p:cNvSpPr>
          <p:nvPr/>
        </p:nvSpPr>
        <p:spPr bwMode="auto">
          <a:xfrm>
            <a:off x="2176145" y="4809471"/>
            <a:ext cx="552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6F1A11"/>
                </a:solidFill>
                <a:latin typeface="Cambria" panose="02040503050406030204" pitchFamily="18" charset="0"/>
              </a:rPr>
              <a:t>Chicken Liver and Beef Liver are the first ingredients!</a:t>
            </a:r>
          </a:p>
        </p:txBody>
      </p:sp>
      <p:sp>
        <p:nvSpPr>
          <p:cNvPr id="12" name="Rectangle 11"/>
          <p:cNvSpPr/>
          <p:nvPr/>
        </p:nvSpPr>
        <p:spPr>
          <a:xfrm>
            <a:off x="-223520" y="966041"/>
            <a:ext cx="9591040" cy="1077218"/>
          </a:xfrm>
          <a:prstGeom prst="rect">
            <a:avLst/>
          </a:prstGeom>
          <a:noFill/>
        </p:spPr>
        <p:txBody>
          <a:bodyPr>
            <a:spAutoFit/>
          </a:bodyPr>
          <a:lstStyle/>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Grain Free Healthy Dinners for Dogs:</a:t>
            </a:r>
          </a:p>
          <a:p>
            <a:pPr algn="ctr" eaLnBrk="1" fontAlgn="auto" hangingPunct="1">
              <a:spcBef>
                <a:spcPts val="0"/>
              </a:spcBef>
              <a:spcAft>
                <a:spcPts val="0"/>
              </a:spcAft>
              <a:defRPr/>
            </a:pPr>
            <a:r>
              <a:rPr lang="en-US" sz="3200" b="1" i="1" dirty="0">
                <a:ln w="12700">
                  <a:solidFill>
                    <a:srgbClr val="462571"/>
                  </a:solidFill>
                  <a:prstDash val="solid"/>
                </a:ln>
                <a:solidFill>
                  <a:srgbClr val="6737A7"/>
                </a:solidFill>
                <a:latin typeface="Constantia" panose="02030602050306030303" pitchFamily="18" charset="0"/>
              </a:rPr>
              <a:t>In Chicken &amp; Liver and Beef &amp; Liver</a:t>
            </a:r>
          </a:p>
        </p:txBody>
      </p:sp>
      <p:pic>
        <p:nvPicPr>
          <p:cNvPr id="9114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53988"/>
            <a:ext cx="683101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95288" y="6302375"/>
            <a:ext cx="72247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100" b="1" i="1" dirty="0">
                <a:solidFill>
                  <a:srgbClr val="6F1A11"/>
                </a:solidFill>
                <a:latin typeface="Cambria" panose="02040503050406030204" pitchFamily="18" charset="0"/>
              </a:rPr>
              <a:t>For dogs and puppies, available in 13.2 </a:t>
            </a:r>
            <a:r>
              <a:rPr lang="en-US" altLang="en-US" sz="2100" b="1" i="1" dirty="0" err="1">
                <a:solidFill>
                  <a:srgbClr val="6F1A11"/>
                </a:solidFill>
                <a:latin typeface="Cambria" panose="02040503050406030204" pitchFamily="18" charset="0"/>
              </a:rPr>
              <a:t>oz</a:t>
            </a:r>
            <a:r>
              <a:rPr lang="en-US" altLang="en-US" sz="2100" b="1" i="1" dirty="0">
                <a:solidFill>
                  <a:srgbClr val="6F1A11"/>
                </a:solidFill>
                <a:latin typeface="Cambria" panose="02040503050406030204" pitchFamily="18" charset="0"/>
              </a:rPr>
              <a:t> (374 g) cans</a:t>
            </a:r>
          </a:p>
        </p:txBody>
      </p:sp>
      <p:sp>
        <p:nvSpPr>
          <p:cNvPr id="5" name="Rectangle 4"/>
          <p:cNvSpPr>
            <a:spLocks noChangeArrowheads="1"/>
          </p:cNvSpPr>
          <p:nvPr/>
        </p:nvSpPr>
        <p:spPr bwMode="auto">
          <a:xfrm>
            <a:off x="122238" y="3063875"/>
            <a:ext cx="685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ctr" eaLnBrk="1" hangingPunct="1">
              <a:spcBef>
                <a:spcPct val="0"/>
              </a:spcBef>
              <a:buFontTx/>
              <a:buNone/>
            </a:pPr>
            <a:r>
              <a:rPr lang="en-US" altLang="en-US" sz="2600" b="1" i="1">
                <a:solidFill>
                  <a:srgbClr val="6F1A11"/>
                </a:solidFill>
                <a:latin typeface="Cambria" panose="02040503050406030204" pitchFamily="18" charset="0"/>
              </a:rPr>
              <a:t>No ingredients from China or Southeast Asia</a:t>
            </a:r>
          </a:p>
        </p:txBody>
      </p:sp>
      <p:sp>
        <p:nvSpPr>
          <p:cNvPr id="6" name="Rectangle 5"/>
          <p:cNvSpPr>
            <a:spLocks noChangeArrowheads="1"/>
          </p:cNvSpPr>
          <p:nvPr/>
        </p:nvSpPr>
        <p:spPr bwMode="auto">
          <a:xfrm>
            <a:off x="2282825" y="3594894"/>
            <a:ext cx="4552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dirty="0">
                <a:solidFill>
                  <a:srgbClr val="2F2303"/>
                </a:solidFill>
                <a:latin typeface="Cambria" panose="02040503050406030204" pitchFamily="18" charset="0"/>
              </a:rPr>
              <a:t>Helps provide pets with </a:t>
            </a:r>
          </a:p>
          <a:p>
            <a:pPr algn="ctr" eaLnBrk="1" hangingPunct="1">
              <a:spcBef>
                <a:spcPct val="0"/>
              </a:spcBef>
              <a:buFontTx/>
              <a:buNone/>
            </a:pPr>
            <a:r>
              <a:rPr lang="en-US" altLang="en-US" sz="2400" b="1" i="1" dirty="0">
                <a:solidFill>
                  <a:srgbClr val="2F2303"/>
                </a:solidFill>
                <a:latin typeface="Cambria" panose="02040503050406030204" pitchFamily="18" charset="0"/>
              </a:rPr>
              <a:t>needed moisture in a rich pâté, the texture all dogs love</a:t>
            </a:r>
          </a:p>
        </p:txBody>
      </p:sp>
      <p:sp>
        <p:nvSpPr>
          <p:cNvPr id="10" name="Rectangle 9"/>
          <p:cNvSpPr/>
          <p:nvPr/>
        </p:nvSpPr>
        <p:spPr>
          <a:xfrm>
            <a:off x="3447889" y="2535716"/>
            <a:ext cx="2037737" cy="492443"/>
          </a:xfrm>
          <a:prstGeom prst="rect">
            <a:avLst/>
          </a:prstGeom>
        </p:spPr>
        <p:txBody>
          <a:bodyPr wrap="none">
            <a:spAutoFit/>
          </a:bodyPr>
          <a:lstStyle/>
          <a:p>
            <a:pPr algn="ctr" eaLnBrk="1" fontAlgn="auto" hangingPunct="1">
              <a:spcBef>
                <a:spcPts val="0"/>
              </a:spcBef>
              <a:spcAft>
                <a:spcPts val="0"/>
              </a:spcAft>
              <a:defRPr/>
            </a:pPr>
            <a:r>
              <a:rPr lang="en-US" sz="2600" b="1" i="1" dirty="0">
                <a:solidFill>
                  <a:srgbClr val="2F2303"/>
                </a:solidFill>
                <a:latin typeface="Cambria" panose="02040503050406030204" pitchFamily="18" charset="0"/>
              </a:rPr>
              <a:t>Made in </a:t>
            </a:r>
            <a:r>
              <a:rPr lang="en-US" sz="2600" b="1" i="1" dirty="0">
                <a:ln w="12700">
                  <a:solidFill>
                    <a:schemeClr val="tx1"/>
                  </a:solidFill>
                  <a:prstDash val="solid"/>
                </a:ln>
                <a:solidFill>
                  <a:srgbClr val="FF0000"/>
                </a:solidFill>
                <a:latin typeface="Cambria" panose="02040503050406030204" pitchFamily="18" charset="0"/>
              </a:rPr>
              <a:t>U</a:t>
            </a:r>
            <a:r>
              <a:rPr lang="en-US" sz="2600" b="1" i="1" dirty="0">
                <a:ln w="12700">
                  <a:solidFill>
                    <a:schemeClr val="tx1"/>
                  </a:solidFill>
                  <a:prstDash val="solid"/>
                </a:ln>
                <a:solidFill>
                  <a:schemeClr val="bg1"/>
                </a:solidFill>
                <a:latin typeface="Cambria" panose="02040503050406030204" pitchFamily="18" charset="0"/>
              </a:rPr>
              <a:t>S</a:t>
            </a:r>
            <a:r>
              <a:rPr lang="en-US" sz="2600" b="1" i="1" dirty="0">
                <a:ln w="12700">
                  <a:solidFill>
                    <a:schemeClr val="tx1"/>
                  </a:solidFill>
                  <a:prstDash val="solid"/>
                </a:ln>
                <a:solidFill>
                  <a:schemeClr val="tx2"/>
                </a:solidFill>
                <a:latin typeface="Cambria" panose="02040503050406030204" pitchFamily="18" charset="0"/>
              </a:rPr>
              <a:t>A</a:t>
            </a:r>
          </a:p>
        </p:txBody>
      </p:sp>
      <p:sp>
        <p:nvSpPr>
          <p:cNvPr id="15" name="TextBox 14"/>
          <p:cNvSpPr txBox="1">
            <a:spLocks noChangeArrowheads="1"/>
          </p:cNvSpPr>
          <p:nvPr/>
        </p:nvSpPr>
        <p:spPr bwMode="auto">
          <a:xfrm>
            <a:off x="4340225" y="5582563"/>
            <a:ext cx="43481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b="1" i="1" dirty="0">
                <a:solidFill>
                  <a:srgbClr val="02535E"/>
                </a:solidFill>
                <a:latin typeface="Cambria" panose="02040503050406030204" pitchFamily="18" charset="0"/>
              </a:rPr>
              <a:t>Low Phosphorus, Ash and Calcium</a:t>
            </a:r>
            <a:endParaRPr lang="en-US" altLang="en-US" sz="2200" dirty="0">
              <a:solidFill>
                <a:srgbClr val="02535E"/>
              </a:solidFill>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88" y="3706218"/>
            <a:ext cx="1570523" cy="24288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4100" y="2517462"/>
            <a:ext cx="1537310" cy="2377511"/>
          </a:xfrm>
          <a:prstGeom prst="rect">
            <a:avLst/>
          </a:prstGeom>
        </p:spPr>
      </p:pic>
      <p:sp>
        <p:nvSpPr>
          <p:cNvPr id="8" name="Slide Number Placeholder 7">
            <a:extLst>
              <a:ext uri="{FF2B5EF4-FFF2-40B4-BE49-F238E27FC236}">
                <a16:creationId xmlns:a16="http://schemas.microsoft.com/office/drawing/2014/main" id="{702B209C-FD4A-4198-BC81-DADA1C4E4FB3}"/>
              </a:ext>
            </a:extLst>
          </p:cNvPr>
          <p:cNvSpPr>
            <a:spLocks noGrp="1"/>
          </p:cNvSpPr>
          <p:nvPr>
            <p:ph type="sldNum" sz="quarter" idx="12"/>
          </p:nvPr>
        </p:nvSpPr>
        <p:spPr/>
        <p:txBody>
          <a:bodyPr/>
          <a:lstStyle/>
          <a:p>
            <a:fld id="{5381D904-3104-4963-AE3F-69835CADBB4D}" type="slidenum">
              <a:rPr lang="en-US" smtClean="0"/>
              <a:t>99</a:t>
            </a:fld>
            <a:endParaRPr lang="en-US"/>
          </a:p>
        </p:txBody>
      </p:sp>
    </p:spTree>
    <p:extLst>
      <p:ext uri="{BB962C8B-B14F-4D97-AF65-F5344CB8AC3E}">
        <p14:creationId xmlns:p14="http://schemas.microsoft.com/office/powerpoint/2010/main" val="3033594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2000"/>
                                        <p:tgtEl>
                                          <p:spTgt spid="13">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12237</Words>
  <Application>Microsoft Office PowerPoint</Application>
  <PresentationFormat>On-screen Show (4:3)</PresentationFormat>
  <Paragraphs>1056</Paragraphs>
  <Slides>106</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Calibri</vt:lpstr>
      <vt:lpstr>Cambria</vt:lpstr>
      <vt:lpstr>Constantia</vt:lpstr>
      <vt:lpstr>Sitka Subheading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Baby Jane</dc:creator>
  <cp:lastModifiedBy>Nathalie Berman</cp:lastModifiedBy>
  <cp:revision>69</cp:revision>
  <cp:lastPrinted>2019-07-11T20:43:57Z</cp:lastPrinted>
  <dcterms:created xsi:type="dcterms:W3CDTF">2019-06-26T17:41:08Z</dcterms:created>
  <dcterms:modified xsi:type="dcterms:W3CDTF">2020-04-22T18:17:51Z</dcterms:modified>
</cp:coreProperties>
</file>